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4" r:id="rId1"/>
  </p:sldMasterIdLst>
  <p:notesMasterIdLst>
    <p:notesMasterId r:id="rId77"/>
  </p:notesMasterIdLst>
  <p:handoutMasterIdLst>
    <p:handoutMasterId r:id="rId78"/>
  </p:handoutMasterIdLst>
  <p:sldIdLst>
    <p:sldId id="257" r:id="rId2"/>
    <p:sldId id="261" r:id="rId3"/>
    <p:sldId id="301" r:id="rId4"/>
    <p:sldId id="302" r:id="rId5"/>
    <p:sldId id="333" r:id="rId6"/>
    <p:sldId id="348" r:id="rId7"/>
    <p:sldId id="299" r:id="rId8"/>
    <p:sldId id="300" r:id="rId9"/>
    <p:sldId id="349" r:id="rId10"/>
    <p:sldId id="303" r:id="rId11"/>
    <p:sldId id="325" r:id="rId12"/>
    <p:sldId id="304" r:id="rId13"/>
    <p:sldId id="340" r:id="rId14"/>
    <p:sldId id="342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343" r:id="rId30"/>
    <p:sldId id="290" r:id="rId31"/>
    <p:sldId id="344" r:id="rId32"/>
    <p:sldId id="310" r:id="rId33"/>
    <p:sldId id="263" r:id="rId34"/>
    <p:sldId id="291" r:id="rId35"/>
    <p:sldId id="292" r:id="rId36"/>
    <p:sldId id="294" r:id="rId37"/>
    <p:sldId id="295" r:id="rId38"/>
    <p:sldId id="311" r:id="rId39"/>
    <p:sldId id="293" r:id="rId40"/>
    <p:sldId id="296" r:id="rId41"/>
    <p:sldId id="297" r:id="rId42"/>
    <p:sldId id="312" r:id="rId43"/>
    <p:sldId id="298" r:id="rId44"/>
    <p:sldId id="350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8" r:id="rId55"/>
    <p:sldId id="329" r:id="rId56"/>
    <p:sldId id="324" r:id="rId57"/>
    <p:sldId id="330" r:id="rId58"/>
    <p:sldId id="341" r:id="rId59"/>
    <p:sldId id="345" r:id="rId60"/>
    <p:sldId id="265" r:id="rId61"/>
    <p:sldId id="266" r:id="rId62"/>
    <p:sldId id="267" r:id="rId63"/>
    <p:sldId id="269" r:id="rId64"/>
    <p:sldId id="332" r:id="rId65"/>
    <p:sldId id="346" r:id="rId66"/>
    <p:sldId id="273" r:id="rId67"/>
    <p:sldId id="331" r:id="rId68"/>
    <p:sldId id="347" r:id="rId69"/>
    <p:sldId id="270" r:id="rId70"/>
    <p:sldId id="275" r:id="rId71"/>
    <p:sldId id="271" r:id="rId72"/>
    <p:sldId id="274" r:id="rId73"/>
    <p:sldId id="260" r:id="rId74"/>
    <p:sldId id="268" r:id="rId75"/>
    <p:sldId id="259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07F068D-EC2F-4534-A10F-C1DCCBD7F535}">
          <p14:sldIdLst>
            <p14:sldId id="257"/>
          </p14:sldIdLst>
        </p14:section>
        <p14:section name="Introduction" id="{D0EDE900-14F3-42A8-BC6A-1A4685ADA32B}">
          <p14:sldIdLst>
            <p14:sldId id="261"/>
            <p14:sldId id="301"/>
            <p14:sldId id="302"/>
          </p14:sldIdLst>
        </p14:section>
        <p14:section name="Structural" id="{048D364C-8346-4B1C-889B-D374E20602C3}">
          <p14:sldIdLst>
            <p14:sldId id="333"/>
            <p14:sldId id="348"/>
            <p14:sldId id="299"/>
            <p14:sldId id="300"/>
            <p14:sldId id="349"/>
            <p14:sldId id="303"/>
            <p14:sldId id="325"/>
            <p14:sldId id="304"/>
          </p14:sldIdLst>
        </p14:section>
        <p14:section name="Hydrauilcs" id="{3BA9B81D-B0B8-4B56-B400-4C2D36205DAD}">
          <p14:sldIdLst>
            <p14:sldId id="340"/>
            <p14:sldId id="342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343"/>
            <p14:sldId id="290"/>
            <p14:sldId id="344"/>
            <p14:sldId id="310"/>
            <p14:sldId id="263"/>
            <p14:sldId id="291"/>
            <p14:sldId id="292"/>
            <p14:sldId id="294"/>
            <p14:sldId id="295"/>
            <p14:sldId id="311"/>
            <p14:sldId id="293"/>
            <p14:sldId id="296"/>
            <p14:sldId id="297"/>
            <p14:sldId id="312"/>
            <p14:sldId id="298"/>
            <p14:sldId id="350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8"/>
            <p14:sldId id="329"/>
            <p14:sldId id="324"/>
            <p14:sldId id="330"/>
          </p14:sldIdLst>
        </p14:section>
        <p14:section name="Control" id="{B0C88C7E-20F2-454C-B7B5-332A02BA25FE}">
          <p14:sldIdLst>
            <p14:sldId id="341"/>
            <p14:sldId id="345"/>
            <p14:sldId id="265"/>
            <p14:sldId id="266"/>
            <p14:sldId id="267"/>
            <p14:sldId id="269"/>
            <p14:sldId id="332"/>
            <p14:sldId id="346"/>
            <p14:sldId id="273"/>
            <p14:sldId id="331"/>
            <p14:sldId id="347"/>
            <p14:sldId id="270"/>
            <p14:sldId id="275"/>
            <p14:sldId id="271"/>
            <p14:sldId id="274"/>
            <p14:sldId id="260"/>
            <p14:sldId id="268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" initials="n" lastIdx="12" clrIdx="0">
    <p:extLst>
      <p:ext uri="{19B8F6BF-5375-455C-9EA6-DF929625EA0E}">
        <p15:presenceInfo xmlns:p15="http://schemas.microsoft.com/office/powerpoint/2012/main" userId="nick" providerId="None"/>
      </p:ext>
    </p:extLst>
  </p:cmAuthor>
  <p:cmAuthor id="2" name="Κωνσταντίνος Δερβεντζής" initials="ΚΔ" lastIdx="14" clrIdx="1">
    <p:extLst>
      <p:ext uri="{19B8F6BF-5375-455C-9EA6-DF929625EA0E}">
        <p15:presenceInfo xmlns:p15="http://schemas.microsoft.com/office/powerpoint/2012/main" userId="0f891ed8ee585f73" providerId="Windows Live"/>
      </p:ext>
    </p:extLst>
  </p:cmAuthor>
  <p:cmAuthor id="3" name="Athina Parousi Papadopoulou" initials="APP" lastIdx="5" clrIdx="2">
    <p:extLst>
      <p:ext uri="{19B8F6BF-5375-455C-9EA6-DF929625EA0E}">
        <p15:presenceInfo xmlns:p15="http://schemas.microsoft.com/office/powerpoint/2012/main" userId="4400342fa05c120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98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18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D3ADC-B99C-4189-8D71-26B98DC6D6EB}" type="datetime1">
              <a:rPr lang="el-GR" smtClean="0"/>
              <a:t>29/3/2015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33EA2-A8E1-4104-9A2C-E059FC827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0342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B52F6-F330-407A-9C71-D192983183C4}" type="datetime1">
              <a:rPr lang="el-GR" smtClean="0"/>
              <a:t>29/3/2015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50C461-D9D2-43FB-BBE5-C7D230C10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85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433ADBB-D6A5-483F-88FA-6C051DD4CC8E}" type="datetime1">
              <a:rPr lang="el-GR" smtClean="0"/>
              <a:t>29/3/2015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51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0C461-D9D2-43FB-BBE5-C7D230C104B9}" type="slidenum">
              <a:rPr lang="en-US" smtClean="0"/>
              <a:t>58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0D295A-21D2-498F-ADB4-AD47DBFBCBA4}" type="datetime1">
              <a:rPr lang="el-GR" smtClean="0"/>
              <a:t>29/3/2015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68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0C461-D9D2-43FB-BBE5-C7D230C104B9}" type="slidenum">
              <a:rPr lang="en-US" smtClean="0"/>
              <a:t>59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0D295A-21D2-498F-ADB4-AD47DBFBCBA4}" type="datetime1">
              <a:rPr lang="el-GR" smtClean="0"/>
              <a:t>29/3/2015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61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0C461-D9D2-43FB-BBE5-C7D230C104B9}" type="slidenum">
              <a:rPr lang="en-US" smtClean="0"/>
              <a:t>65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0D295A-21D2-498F-ADB4-AD47DBFBCBA4}" type="datetime1">
              <a:rPr lang="el-GR" smtClean="0"/>
              <a:t>29/3/2015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22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0C461-D9D2-43FB-BBE5-C7D230C104B9}" type="slidenum">
              <a:rPr lang="en-US" smtClean="0"/>
              <a:t>68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0D295A-21D2-498F-ADB4-AD47DBFBCBA4}" type="datetime1">
              <a:rPr lang="el-GR" smtClean="0"/>
              <a:t>29/3/2015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58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21DE7-9352-412D-B79D-9E30C0A6F0AF}" type="slidenum">
              <a:rPr lang="en-US" smtClean="0"/>
              <a:t>75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E9DFD8B-2DE0-480B-B97E-DDD42F24EBAE}" type="datetime1">
              <a:rPr lang="el-GR" smtClean="0"/>
              <a:t>29/3/2015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2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0C461-D9D2-43FB-BBE5-C7D230C104B9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0D295A-21D2-498F-ADB4-AD47DBFBCBA4}" type="datetime1">
              <a:rPr lang="el-GR" smtClean="0"/>
              <a:t>29/3/2015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19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0C461-D9D2-43FB-BBE5-C7D230C104B9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0D295A-21D2-498F-ADB4-AD47DBFBCBA4}" type="datetime1">
              <a:rPr lang="el-GR" smtClean="0"/>
              <a:t>29/3/2015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33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0C461-D9D2-43FB-BBE5-C7D230C104B9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0D295A-21D2-498F-ADB4-AD47DBFBCBA4}" type="datetime1">
              <a:rPr lang="el-GR" smtClean="0"/>
              <a:t>29/3/2015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58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0C461-D9D2-43FB-BBE5-C7D230C104B9}" type="slidenum">
              <a:rPr lang="en-US" smtClean="0"/>
              <a:t>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0D295A-21D2-498F-ADB4-AD47DBFBCBA4}" type="datetime1">
              <a:rPr lang="el-GR" smtClean="0"/>
              <a:t>29/3/2015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84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0C461-D9D2-43FB-BBE5-C7D230C104B9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0D295A-21D2-498F-ADB4-AD47DBFBCBA4}" type="datetime1">
              <a:rPr lang="el-GR" smtClean="0"/>
              <a:t>29/3/2015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45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0C461-D9D2-43FB-BBE5-C7D230C104B9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0D295A-21D2-498F-ADB4-AD47DBFBCBA4}" type="datetime1">
              <a:rPr lang="el-GR" smtClean="0"/>
              <a:t>29/3/2015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50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0C461-D9D2-43FB-BBE5-C7D230C104B9}" type="slidenum">
              <a:rPr lang="en-US" smtClean="0"/>
              <a:t>29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0D295A-21D2-498F-ADB4-AD47DBFBCBA4}" type="datetime1">
              <a:rPr lang="el-GR" smtClean="0"/>
              <a:t>29/3/2015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3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0C461-D9D2-43FB-BBE5-C7D230C104B9}" type="slidenum">
              <a:rPr lang="en-US" smtClean="0"/>
              <a:t>31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50D295A-21D2-498F-ADB4-AD47DBFBCBA4}" type="datetime1">
              <a:rPr lang="el-GR" smtClean="0"/>
              <a:t>29/3/2015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20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691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8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5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5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550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11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86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42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10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C7D8C97-6745-4C08-8067-EDB432534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3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09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C7D8C97-6745-4C08-8067-EDB432534B8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433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jpeg"/><Relationship Id="rId7" Type="http://schemas.openxmlformats.org/officeDocument/2006/relationships/image" Target="../media/image9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jpeg"/><Relationship Id="rId10" Type="http://schemas.openxmlformats.org/officeDocument/2006/relationships/image" Target="../media/image101.jpeg"/><Relationship Id="rId4" Type="http://schemas.openxmlformats.org/officeDocument/2006/relationships/image" Target="../media/image95.jpeg"/><Relationship Id="rId9" Type="http://schemas.openxmlformats.org/officeDocument/2006/relationships/image" Target="../media/image10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l-GR" sz="4400" dirty="0" smtClean="0"/>
              <a:t>Υδραυλικά και Πνευματικά Συστήματα</a:t>
            </a:r>
            <a:br>
              <a:rPr lang="el-GR" sz="4400" dirty="0" smtClean="0"/>
            </a:br>
            <a:r>
              <a:rPr lang="el-GR" sz="4000" dirty="0" smtClean="0"/>
              <a:t>-</a:t>
            </a:r>
            <a:r>
              <a:rPr lang="el-GR" sz="4400" dirty="0" smtClean="0"/>
              <a:t/>
            </a:r>
            <a:br>
              <a:rPr lang="el-GR" sz="4400" dirty="0" smtClean="0"/>
            </a:br>
            <a:r>
              <a:rPr lang="el-GR" sz="4000" dirty="0" smtClean="0"/>
              <a:t>Σχεδιασμός και έλεγχος υδραυλικού συστήματος σεισμικής τράπεζας</a:t>
            </a:r>
            <a:endParaRPr lang="en-US" sz="4000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0328-412F-42D2-AE53-BFE779E04B26}" type="slidenum">
              <a:rPr lang="en-US" smtClean="0"/>
              <a:t>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97280" y="4672207"/>
            <a:ext cx="7119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763963" algn="l"/>
              </a:tabLst>
              <a:defRPr/>
            </a:pPr>
            <a:r>
              <a:rPr lang="el-GR" dirty="0">
                <a:latin typeface="+mj-lt"/>
              </a:rPr>
              <a:t>Κων/νος </a:t>
            </a:r>
            <a:r>
              <a:rPr lang="el-GR" dirty="0" smtClean="0">
                <a:latin typeface="+mj-lt"/>
              </a:rPr>
              <a:t>Δερβεντζής</a:t>
            </a:r>
            <a:r>
              <a:rPr lang="en-US" dirty="0" smtClean="0">
                <a:latin typeface="+mj-lt"/>
              </a:rPr>
              <a:t> 	</a:t>
            </a:r>
            <a:r>
              <a:rPr lang="el-GR" dirty="0" smtClean="0">
                <a:latin typeface="+mj-lt"/>
              </a:rPr>
              <a:t>02111060</a:t>
            </a:r>
            <a:endParaRPr lang="el-GR" dirty="0">
              <a:latin typeface="+mj-lt"/>
            </a:endParaRPr>
          </a:p>
          <a:p>
            <a:pPr>
              <a:tabLst>
                <a:tab pos="3763963" algn="l"/>
              </a:tabLst>
              <a:defRPr/>
            </a:pPr>
            <a:r>
              <a:rPr lang="el-GR" dirty="0">
                <a:latin typeface="+mj-lt"/>
              </a:rPr>
              <a:t>Νικόλαος </a:t>
            </a:r>
            <a:r>
              <a:rPr lang="el-GR" dirty="0" smtClean="0">
                <a:latin typeface="+mj-lt"/>
              </a:rPr>
              <a:t>Κούκης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	</a:t>
            </a:r>
            <a:r>
              <a:rPr lang="el-GR" dirty="0" smtClean="0">
                <a:latin typeface="+mj-lt"/>
              </a:rPr>
              <a:t>02111068</a:t>
            </a:r>
            <a:endParaRPr lang="el-GR" dirty="0">
              <a:latin typeface="+mj-lt"/>
            </a:endParaRPr>
          </a:p>
          <a:p>
            <a:pPr>
              <a:tabLst>
                <a:tab pos="3763963" algn="l"/>
              </a:tabLst>
              <a:defRPr/>
            </a:pPr>
            <a:r>
              <a:rPr lang="el-GR" dirty="0">
                <a:latin typeface="+mj-lt"/>
              </a:rPr>
              <a:t>Αθηνά Παρούση – </a:t>
            </a:r>
            <a:r>
              <a:rPr lang="el-GR" dirty="0" smtClean="0">
                <a:latin typeface="+mj-lt"/>
              </a:rPr>
              <a:t>Παπαδοπούλου</a:t>
            </a:r>
            <a:r>
              <a:rPr lang="en-US" dirty="0" smtClean="0">
                <a:latin typeface="+mj-lt"/>
              </a:rPr>
              <a:t> 	</a:t>
            </a:r>
            <a:r>
              <a:rPr lang="el-GR" dirty="0" smtClean="0">
                <a:latin typeface="+mj-lt"/>
              </a:rPr>
              <a:t>02111027</a:t>
            </a:r>
            <a:endParaRPr lang="el-G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498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Στατική Ανάλυση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b="1" dirty="0" smtClean="0"/>
              <a:t>Στατική Ανάλυση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</a:t>
            </a:r>
            <a:r>
              <a:rPr lang="el-GR" dirty="0" smtClean="0"/>
              <a:t>Χρήση πακέτου </a:t>
            </a:r>
            <a:r>
              <a:rPr lang="en-US" dirty="0" smtClean="0"/>
              <a:t>Simulation </a:t>
            </a:r>
            <a:r>
              <a:rPr lang="el-GR" dirty="0" smtClean="0"/>
              <a:t>του </a:t>
            </a:r>
            <a:r>
              <a:rPr lang="en-US" dirty="0" smtClean="0"/>
              <a:t>SolidWorks</a:t>
            </a:r>
            <a:endParaRPr lang="el-G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l-GR" dirty="0" smtClean="0"/>
              <a:t> Επιβολή ισοδύναμης δύναμης του βάρους του κτιρίου στην τράπεζα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l-GR" dirty="0" smtClean="0"/>
              <a:t> Ανισοκατανομή βάρους λόγω πιθανής κλίσης της τράπεζας – Θεώρηση χειρότερης περίπτωσης</a:t>
            </a:r>
            <a:endParaRPr lang="el-GR" dirty="0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618154"/>
            <a:ext cx="3637915" cy="2379381"/>
          </a:xfrm>
          <a:prstGeom prst="rect">
            <a:avLst/>
          </a:prstGeom>
        </p:spPr>
      </p:pic>
      <p:grpSp>
        <p:nvGrpSpPr>
          <p:cNvPr id="8" name="Group 193"/>
          <p:cNvGrpSpPr/>
          <p:nvPr/>
        </p:nvGrpSpPr>
        <p:grpSpPr>
          <a:xfrm>
            <a:off x="5298746" y="3857414"/>
            <a:ext cx="6420485" cy="2030730"/>
            <a:chOff x="0" y="0"/>
            <a:chExt cx="6420733" cy="2030730"/>
          </a:xfrm>
        </p:grpSpPr>
        <p:pic>
          <p:nvPicPr>
            <p:cNvPr id="9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9243" y="0"/>
              <a:ext cx="3031490" cy="2030730"/>
            </a:xfrm>
            <a:prstGeom prst="rect">
              <a:avLst/>
            </a:prstGeom>
          </p:spPr>
        </p:pic>
        <p:pic>
          <p:nvPicPr>
            <p:cNvPr id="10" name="Picture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032760" cy="2030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583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Ανάλυση Ιδιοσυχνοτήτων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l-GR" b="1" dirty="0"/>
              <a:t> </a:t>
            </a:r>
            <a:r>
              <a:rPr lang="en-US" b="1" dirty="0" smtClean="0"/>
              <a:t>1</a:t>
            </a:r>
            <a:r>
              <a:rPr lang="el-GR" b="1" baseline="30000" dirty="0" smtClean="0"/>
              <a:t>η</a:t>
            </a:r>
            <a:r>
              <a:rPr lang="el-GR" b="1" dirty="0" smtClean="0"/>
              <a:t> </a:t>
            </a:r>
            <a:r>
              <a:rPr lang="el-GR" b="1" dirty="0"/>
              <a:t>Ανάλυση Ιδιοσυχνοτήτων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l-GR" b="1" dirty="0"/>
              <a:t> </a:t>
            </a:r>
            <a:r>
              <a:rPr lang="el-GR" dirty="0"/>
              <a:t>Χρήση </a:t>
            </a:r>
            <a:r>
              <a:rPr lang="en-US" i="1" dirty="0"/>
              <a:t>Simulation</a:t>
            </a:r>
            <a:r>
              <a:rPr lang="en-US" dirty="0"/>
              <a:t> </a:t>
            </a:r>
            <a:r>
              <a:rPr lang="el-GR" dirty="0"/>
              <a:t>του </a:t>
            </a:r>
            <a:r>
              <a:rPr lang="en-US" i="1" dirty="0" smtClean="0"/>
              <a:t>SolidWorks</a:t>
            </a:r>
            <a:endParaRPr lang="el-GR" b="1" i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l-GR" dirty="0"/>
              <a:t>Τράπεζα </a:t>
            </a:r>
            <a:r>
              <a:rPr lang="el-GR" dirty="0" smtClean="0"/>
              <a:t>με </a:t>
            </a:r>
            <a:r>
              <a:rPr lang="el-GR" dirty="0"/>
              <a:t>οπές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l-GR" dirty="0"/>
              <a:t> </a:t>
            </a:r>
            <a:r>
              <a:rPr lang="el-GR" dirty="0" smtClean="0"/>
              <a:t>Με </a:t>
            </a:r>
            <a:r>
              <a:rPr lang="el-GR" dirty="0"/>
              <a:t>μοντελοποίηση των </a:t>
            </a:r>
            <a:r>
              <a:rPr lang="el-GR" dirty="0" smtClean="0"/>
              <a:t>ρουλεμάν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l-GR" dirty="0"/>
              <a:t>Υποθέσεις: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l-GR" dirty="0"/>
              <a:t> Γραμμικοί οδηγοί πακτωμένοι </a:t>
            </a:r>
          </a:p>
          <a:p>
            <a:pPr marL="201168" lvl="1" indent="0">
              <a:buNone/>
            </a:pPr>
            <a:r>
              <a:rPr lang="el-GR" dirty="0"/>
              <a:t>    στο έδαφος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l-GR" dirty="0"/>
              <a:t> Δυνάμεις: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l-GR" sz="1600" dirty="0"/>
              <a:t>Βάρος σπιτιού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l-GR" sz="1600" dirty="0"/>
              <a:t>Βάρος τράπεζας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l-GR" sz="1600" dirty="0"/>
              <a:t>Μεταξύ τους αντιδράσεις          </a:t>
            </a:r>
          </a:p>
          <a:p>
            <a:pPr marL="0" indent="0">
              <a:buNone/>
            </a:pPr>
            <a:endParaRPr lang="en-US" dirty="0"/>
          </a:p>
          <a:p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087792"/>
              </p:ext>
            </p:extLst>
          </p:nvPr>
        </p:nvGraphicFramePr>
        <p:xfrm>
          <a:off x="5368746" y="1845734"/>
          <a:ext cx="5385113" cy="10791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1552"/>
                <a:gridCol w="1124869"/>
                <a:gridCol w="3548692"/>
              </a:tblGrid>
              <a:tr h="155689">
                <a:tc>
                  <a:txBody>
                    <a:bodyPr/>
                    <a:lstStyle/>
                    <a:p>
                      <a:pPr marL="2286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A/A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Συχν</a:t>
                      </a:r>
                      <a:r>
                        <a:rPr lang="el-GR" sz="1100">
                          <a:effectLst/>
                        </a:rPr>
                        <a:t>ότητα [</a:t>
                      </a:r>
                      <a:r>
                        <a:rPr lang="en-US" sz="1100">
                          <a:effectLst/>
                        </a:rPr>
                        <a:t>Hz]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Είδος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l-GR" sz="1100">
                          <a:effectLst/>
                        </a:rPr>
                        <a:t> 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48.43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Εφελκυστικ</a:t>
                      </a:r>
                      <a:r>
                        <a:rPr lang="el-GR" sz="1100">
                          <a:effectLst/>
                        </a:rPr>
                        <a:t>ή (προς τα πάνω)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l-GR" sz="1100" dirty="0" smtClean="0">
                          <a:effectLst/>
                        </a:rPr>
                        <a:t>2.</a:t>
                      </a:r>
                      <a:r>
                        <a:rPr lang="el-GR" sz="1100" dirty="0">
                          <a:effectLst/>
                        </a:rPr>
                        <a:t> 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95.575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Εφελκυστική-Θλιπτική (κάθετα στο επίπεδο της τράπεζας)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l-GR" sz="1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96.942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Εφελκυστική-Θλιπτική (κάθετα στο επίπεδο της τράπεζας)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l-GR" sz="1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119.44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Εφελκυστική (κάθετα στο επίπεδο της τράπεζας)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245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l-GR" sz="1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122.85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Θλιπτική (κάθετα στο επίπεδο της τράπεζας)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4569114" y="3571902"/>
            <a:ext cx="6643369" cy="2186940"/>
            <a:chOff x="45094" y="-1"/>
            <a:chExt cx="6471140" cy="210735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8713" y="-1"/>
              <a:ext cx="3207521" cy="207516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94" y="-1"/>
              <a:ext cx="3258480" cy="21073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750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Ανάλυση Ιδιοσυχνοτήτων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l-GR" b="1" dirty="0" smtClean="0"/>
              <a:t> 2</a:t>
            </a:r>
            <a:r>
              <a:rPr lang="el-GR" b="1" baseline="30000" dirty="0" smtClean="0"/>
              <a:t>η</a:t>
            </a:r>
            <a:r>
              <a:rPr lang="el-GR" b="1" dirty="0" smtClean="0"/>
              <a:t> Ανάλυση Ιδιοσυχνοτήτων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l-GR" b="1" dirty="0" smtClean="0"/>
              <a:t> </a:t>
            </a:r>
            <a:r>
              <a:rPr lang="el-GR" dirty="0" smtClean="0"/>
              <a:t>Χρήση </a:t>
            </a:r>
            <a:r>
              <a:rPr lang="en-US" i="1" dirty="0" smtClean="0"/>
              <a:t>Simulation</a:t>
            </a:r>
            <a:r>
              <a:rPr lang="en-US" dirty="0" smtClean="0"/>
              <a:t> </a:t>
            </a:r>
            <a:r>
              <a:rPr lang="el-GR" dirty="0" smtClean="0"/>
              <a:t>του </a:t>
            </a:r>
            <a:r>
              <a:rPr lang="en-US" i="1" dirty="0" smtClean="0"/>
              <a:t>SolidWorks</a:t>
            </a:r>
            <a:endParaRPr lang="el-GR" b="1" i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</a:t>
            </a:r>
            <a:r>
              <a:rPr lang="el-GR" dirty="0" smtClean="0"/>
              <a:t>Τράπεζα χωρίς οπές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l-GR" dirty="0"/>
              <a:t> Χ</a:t>
            </a:r>
            <a:r>
              <a:rPr lang="el-GR" dirty="0" smtClean="0"/>
              <a:t>ωρίς μοντελοποίηση των ρουλεμάν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l-GR" dirty="0" smtClean="0"/>
              <a:t>Υποθέσεις: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l-GR" dirty="0"/>
              <a:t> </a:t>
            </a:r>
            <a:r>
              <a:rPr lang="el-GR" dirty="0" smtClean="0"/>
              <a:t>Γραμμικοί οδηγοί πακτωμένοι </a:t>
            </a:r>
          </a:p>
          <a:p>
            <a:pPr marL="201168" lvl="1" indent="0">
              <a:buNone/>
            </a:pPr>
            <a:r>
              <a:rPr lang="el-GR" dirty="0"/>
              <a:t> </a:t>
            </a:r>
            <a:r>
              <a:rPr lang="el-GR" dirty="0" smtClean="0"/>
              <a:t>   στο έδαφος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l-GR" dirty="0"/>
              <a:t> </a:t>
            </a:r>
            <a:r>
              <a:rPr lang="el-GR" dirty="0" smtClean="0"/>
              <a:t>Δυνάμεις: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l-GR" sz="1600" dirty="0" smtClean="0"/>
              <a:t>Βάρος σπιτιού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l-GR" sz="1600" dirty="0" smtClean="0"/>
              <a:t>Βάρος τράπεζας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l-GR" sz="1600" dirty="0" smtClean="0"/>
              <a:t>Μεταξύ τους αντιδράσεις          </a:t>
            </a:r>
          </a:p>
          <a:p>
            <a:endParaRPr lang="el-GR" dirty="0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767925"/>
              </p:ext>
            </p:extLst>
          </p:nvPr>
        </p:nvGraphicFramePr>
        <p:xfrm>
          <a:off x="6102843" y="1845734"/>
          <a:ext cx="4599501" cy="14351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7050"/>
                <a:gridCol w="978794"/>
                <a:gridCol w="3013657"/>
              </a:tblGrid>
              <a:tr h="182245">
                <a:tc>
                  <a:txBody>
                    <a:bodyPr/>
                    <a:lstStyle/>
                    <a:p>
                      <a:pPr marL="2286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A/A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Συχν</a:t>
                      </a:r>
                      <a:r>
                        <a:rPr lang="el-GR" sz="1100" dirty="0">
                          <a:effectLst/>
                        </a:rPr>
                        <a:t>ότητα [</a:t>
                      </a:r>
                      <a:r>
                        <a:rPr lang="en-US" sz="1100" dirty="0">
                          <a:effectLst/>
                        </a:rPr>
                        <a:t>Hz]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Είδος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8568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l-GR" sz="1100" dirty="0">
                          <a:effectLst/>
                        </a:rPr>
                        <a:t> 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26.949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Εφελκυστικ</a:t>
                      </a:r>
                      <a:r>
                        <a:rPr lang="el-GR" sz="1100">
                          <a:effectLst/>
                        </a:rPr>
                        <a:t>ή (προς τα πάνω)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8121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l-GR" sz="1100" dirty="0" smtClean="0">
                          <a:effectLst/>
                        </a:rPr>
                        <a:t>2.</a:t>
                      </a:r>
                      <a:r>
                        <a:rPr lang="el-GR" sz="1100" dirty="0">
                          <a:effectLst/>
                        </a:rPr>
                        <a:t> 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30.705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Καμπτική (κάθετα στην διεύθυνση κίνησης)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9155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l-GR" sz="1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46.143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Καμπτική (παράλληλα στην διεύθυνση κίνησης)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252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l-GR" sz="1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49.158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Στρεπτική (κάθετα στο επίπεδο της τράπεζας)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2245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l-GR" sz="1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53.029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Εφελκυστική-Θλιπτική (κάθετα στο επίπεδο της τράπεζας)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4643119" y="3708824"/>
            <a:ext cx="6512561" cy="2160270"/>
            <a:chOff x="45093" y="-7064"/>
            <a:chExt cx="6344054" cy="20822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797" y="-1"/>
              <a:ext cx="2953350" cy="207516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93" y="-7064"/>
              <a:ext cx="3336676" cy="2072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0641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και έλεγχος υδραυλικού συστήματος σεισμικής τράπεζας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Εισαγωγή – προτεινόμενες λύσεις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Σχεδιασμός σεισμικής τράπεζας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Σχεδιασμός </a:t>
            </a:r>
            <a:r>
              <a:rPr lang="el-GR" sz="2800" dirty="0"/>
              <a:t>υ</a:t>
            </a:r>
            <a:r>
              <a:rPr lang="el-GR" sz="2800" dirty="0" smtClean="0"/>
              <a:t>δραυλικής εγκατάστασης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Έλεγχος</a:t>
            </a:r>
            <a:r>
              <a:rPr lang="el-GR" sz="3000" dirty="0" smtClean="0"/>
              <a:t> υδραυλικής εγκατάστασης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13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925456" y="2659772"/>
            <a:ext cx="704536" cy="1200329"/>
            <a:chOff x="6234439" y="1931486"/>
            <a:chExt cx="1275632" cy="1439791"/>
          </a:xfrm>
        </p:grpSpPr>
        <p:sp>
          <p:nvSpPr>
            <p:cNvPr id="7" name="Left Brace 6"/>
            <p:cNvSpPr/>
            <p:nvPr/>
          </p:nvSpPr>
          <p:spPr>
            <a:xfrm>
              <a:off x="7183747" y="1931486"/>
              <a:ext cx="326324" cy="1439791"/>
            </a:xfrm>
            <a:prstGeom prst="leftBrac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6234439" y="2647131"/>
              <a:ext cx="949308" cy="425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7619454" y="2614429"/>
            <a:ext cx="4562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Υδραυλικός Επενεργητής</a:t>
            </a:r>
          </a:p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Σύνδεση τράπεζας – κυλίνδρων</a:t>
            </a:r>
          </a:p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Υδραυλικό Κύκλωμα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7265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και έλεγχος υδραυλικού συστήματος σεισμικής τράπεζας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Εισαγωγή – προτεινόμενες λύσεις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Σχεδιασμός σεισμικής τράπεζας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Σχεδιασμός </a:t>
            </a:r>
            <a:r>
              <a:rPr lang="el-GR" sz="2800" dirty="0"/>
              <a:t>υ</a:t>
            </a:r>
            <a:r>
              <a:rPr lang="el-GR" sz="2800" dirty="0" smtClean="0"/>
              <a:t>δραυλικής εγκατάστασης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Έλεγχος</a:t>
            </a:r>
            <a:r>
              <a:rPr lang="el-GR" sz="3000" dirty="0" smtClean="0"/>
              <a:t> υδραυλικής εγκατάστασης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14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925456" y="2659772"/>
            <a:ext cx="704536" cy="1200329"/>
            <a:chOff x="6234439" y="1931486"/>
            <a:chExt cx="1275632" cy="1439791"/>
          </a:xfrm>
        </p:grpSpPr>
        <p:sp>
          <p:nvSpPr>
            <p:cNvPr id="7" name="Left Brace 6"/>
            <p:cNvSpPr/>
            <p:nvPr/>
          </p:nvSpPr>
          <p:spPr>
            <a:xfrm>
              <a:off x="7183747" y="1931486"/>
              <a:ext cx="326324" cy="1439791"/>
            </a:xfrm>
            <a:prstGeom prst="leftBrac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6234439" y="2647131"/>
              <a:ext cx="949308" cy="425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7619454" y="2614429"/>
            <a:ext cx="4562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Υδραυλικός Επενεργητής</a:t>
            </a:r>
          </a:p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Σύνδεση τράπεζας – κυλίνδρων</a:t>
            </a:r>
          </a:p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Υδραυλικό Κύκλωμα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250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Σχεδιασμός υδραυλικού </a:t>
            </a:r>
            <a:r>
              <a:rPr lang="el-GR" dirty="0"/>
              <a:t>ε</a:t>
            </a:r>
            <a:r>
              <a:rPr lang="el-GR" dirty="0" smtClean="0"/>
              <a:t>πενεργητή</a:t>
            </a:r>
            <a:endParaRPr lang="el-G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25000" lnSpcReduction="20000"/>
              </a:bodyPr>
              <a:lstStyle/>
              <a:p>
                <a:pPr marL="0" indent="0">
                  <a:buNone/>
                </a:pPr>
                <a:r>
                  <a:rPr lang="el-GR" sz="8000" dirty="0" smtClean="0"/>
                  <a:t>Χρήση δύο υδραυλικών επενεργητών σε σειρά για καλύτερη οδήγηση.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 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</a:t>
                </a:r>
                <a:r>
                  <a:rPr lang="el-GR" sz="8000" dirty="0" smtClean="0"/>
                  <a:t>Απαιτήσεις: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l-GR" sz="7200" dirty="0"/>
                  <a:t> </a:t>
                </a:r>
                <a:r>
                  <a:rPr lang="el-GR" sz="7200" dirty="0" smtClean="0"/>
                  <a:t>Για συγχρονισμό: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7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7200" b="0" i="0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l-GR" sz="7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l-GR" sz="7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l-GR" sz="7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7200" b="0" i="0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l-GR" sz="7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l-GR" sz="7200" dirty="0" smtClean="0"/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l-GR" sz="7200" dirty="0"/>
                  <a:t> </a:t>
                </a:r>
                <a:r>
                  <a:rPr lang="el-GR" sz="7200" dirty="0" smtClean="0"/>
                  <a:t>Για την εφαρμοζόμενη δύναμη: </a:t>
                </a:r>
              </a:p>
              <a:p>
                <a:pPr marL="0" indent="0">
                  <a:buNone/>
                </a:pPr>
                <a:r>
                  <a:rPr lang="el-GR" sz="7200" dirty="0" smtClean="0"/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7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l-GR" sz="7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7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72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7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7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7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7200" dirty="0" smtClean="0"/>
                  <a:t> , </a:t>
                </a:r>
                <a:r>
                  <a:rPr lang="el-GR" sz="7200" dirty="0" smtClean="0"/>
                  <a:t>όπου </a:t>
                </a:r>
                <a14:m>
                  <m:oMath xmlns:m="http://schemas.openxmlformats.org/officeDocument/2006/math">
                    <m:r>
                      <a:rPr lang="en-US" sz="72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7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7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𝑐𝑦𝑙𝑖𝑛𝑑𝑒𝑟</m:t>
                        </m:r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7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7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𝑐𝑦𝑙𝑖𝑛𝑑𝑒𝑟</m:t>
                        </m:r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l-GR" sz="7200" dirty="0"/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n-US" sz="7200" dirty="0" smtClean="0"/>
                  <a:t> </a:t>
                </a:r>
                <a:r>
                  <a:rPr lang="el-GR" sz="7200" dirty="0" smtClean="0"/>
                  <a:t>Για ίδιες ανάγκες παροχής και πίεσης και στις δύο κινήσεις:</a:t>
                </a:r>
              </a:p>
              <a:p>
                <a:pPr marL="384048" lvl="2" indent="0">
                  <a:buNone/>
                </a:pPr>
                <a:r>
                  <a:rPr lang="el-GR" sz="7200" dirty="0"/>
                  <a:t> </a:t>
                </a:r>
                <a:r>
                  <a:rPr lang="el-GR" sz="7200" dirty="0" smtClean="0"/>
                  <a:t>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7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7200" b="0" i="0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l-GR" sz="7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l-GR" sz="7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l-GR" sz="7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7200" b="0" i="0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l-GR" sz="7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l-GR" sz="7200" b="0" dirty="0" smtClean="0"/>
              </a:p>
              <a:p>
                <a:pPr marL="0">
                  <a:buNone/>
                </a:pPr>
                <a:endParaRPr lang="el-GR" dirty="0" smtClean="0"/>
              </a:p>
              <a:p>
                <a:pPr marL="0">
                  <a:buNone/>
                </a:pPr>
                <a:r>
                  <a:rPr lang="el-GR" sz="8000" dirty="0" smtClean="0"/>
                  <a:t>Κατασκευή δύο ίδιων κυλίνδρων με δυνατότητες: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l-GR" sz="7200" dirty="0" smtClean="0"/>
                  <a:t> Άσκηση δύναμης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7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7200" b="0" i="1" smtClean="0">
                        <a:latin typeface="Cambria Math" panose="02040503050406030204" pitchFamily="18" charset="0"/>
                      </a:rPr>
                      <m:t>=246514 </m:t>
                    </m:r>
                    <m:r>
                      <a:rPr lang="en-US" sz="72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7200" dirty="0" smtClean="0"/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7200" dirty="0"/>
                  <a:t> </a:t>
                </a:r>
                <a:r>
                  <a:rPr lang="el-GR" sz="7200" dirty="0" smtClean="0"/>
                  <a:t>Αντοχή σε πίεση </a:t>
                </a:r>
                <a14:m>
                  <m:oMath xmlns:m="http://schemas.openxmlformats.org/officeDocument/2006/math">
                    <m:r>
                      <a:rPr lang="el-GR" sz="7200" b="0" i="1" smtClean="0">
                        <a:latin typeface="Cambria Math" panose="02040503050406030204" pitchFamily="18" charset="0"/>
                      </a:rPr>
                      <m:t>350 </m:t>
                    </m:r>
                    <m:r>
                      <a:rPr lang="en-US" sz="7200" b="0" i="1" smtClean="0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l-GR" sz="7200" dirty="0" smtClean="0"/>
              </a:p>
              <a:p>
                <a:pPr marL="0">
                  <a:buNone/>
                </a:pPr>
                <a:endParaRPr lang="el-GR" sz="2900" dirty="0" smtClean="0"/>
              </a:p>
              <a:p>
                <a:pPr marL="0" indent="0">
                  <a:buNone/>
                </a:pPr>
                <a:endParaRPr lang="el-GR" sz="2600" dirty="0" smtClean="0"/>
              </a:p>
              <a:p>
                <a:endParaRPr lang="el-GR" dirty="0"/>
              </a:p>
              <a:p>
                <a:endParaRPr lang="el-GR" dirty="0" smtClean="0"/>
              </a:p>
              <a:p>
                <a:pPr marL="0" indent="0">
                  <a:buNone/>
                </a:pPr>
                <a:r>
                  <a:rPr lang="el-GR" dirty="0" smtClean="0"/>
                  <a:t> </a:t>
                </a:r>
              </a:p>
              <a:p>
                <a:pPr marL="0" indent="0">
                  <a:buNone/>
                </a:pPr>
                <a:r>
                  <a:rPr lang="el-GR" dirty="0"/>
                  <a:t> </a:t>
                </a:r>
                <a:endParaRPr lang="el-GR" dirty="0" smtClean="0"/>
              </a:p>
              <a:p>
                <a:pPr lvl="8">
                  <a:buFont typeface="Courier New" panose="02070309020205020404" pitchFamily="49" charset="0"/>
                  <a:buChar char="o"/>
                </a:pP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2879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680" y="2550552"/>
            <a:ext cx="2880000" cy="261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9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Σχεδιασμός υδραυλικού </a:t>
            </a:r>
            <a:r>
              <a:rPr lang="el-GR" dirty="0"/>
              <a:t>ε</a:t>
            </a:r>
            <a:r>
              <a:rPr lang="el-GR" dirty="0" smtClean="0"/>
              <a:t>πενεργητή</a:t>
            </a:r>
            <a:endParaRPr lang="el-G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54083" y="1737360"/>
                <a:ext cx="10058400" cy="4023360"/>
              </a:xfrm>
            </p:spPr>
            <p:txBody>
              <a:bodyPr>
                <a:noAutofit/>
              </a:bodyPr>
              <a:lstStyle/>
              <a:p>
                <a:pPr marL="0" indent="-137160">
                  <a:buNone/>
                </a:pPr>
                <a:r>
                  <a:rPr lang="el-GR" dirty="0" smtClean="0"/>
                  <a:t>Ως υλικό κατασκευής επιλέχθηκε κοινό κράμα χάλυβα με τα παρακάτω χαρακτηριστικά.</a:t>
                </a:r>
                <a:endParaRPr lang="en-US" dirty="0" smtClean="0"/>
              </a:p>
              <a:p>
                <a:pPr marL="0" indent="-137160">
                  <a:buNone/>
                </a:pPr>
                <a:endParaRPr lang="en-US" dirty="0"/>
              </a:p>
              <a:p>
                <a:pPr marL="0" indent="-137160">
                  <a:buNone/>
                </a:pPr>
                <a:endParaRPr lang="en-US" dirty="0" smtClean="0"/>
              </a:p>
              <a:p>
                <a:pPr marL="0" indent="-137160">
                  <a:buNone/>
                </a:pPr>
                <a:endParaRPr lang="en-US" dirty="0"/>
              </a:p>
              <a:p>
                <a:pPr marL="0" indent="-137160">
                  <a:buNone/>
                </a:pPr>
                <a:endParaRPr lang="en-US" dirty="0" smtClean="0"/>
              </a:p>
              <a:p>
                <a:pPr marL="0" indent="-137160">
                  <a:buNone/>
                </a:pPr>
                <a:endParaRPr lang="en-US" dirty="0"/>
              </a:p>
              <a:p>
                <a:pPr marL="0" indent="-137160">
                  <a:buNone/>
                </a:pPr>
                <a:endParaRPr lang="en-US" dirty="0" smtClean="0"/>
              </a:p>
              <a:p>
                <a:pPr marL="0" indent="-137160">
                  <a:buNone/>
                </a:pPr>
                <a:r>
                  <a:rPr lang="el-GR" dirty="0" smtClean="0"/>
                  <a:t>Όλα τα βασικά χαρακτηριστικά του βάκτρου, του εμβόλου και του κελύφους υπολογίστηκαν βάσει του ορίου διαρροής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endParaRPr lang="el-GR" dirty="0" smtClean="0"/>
              </a:p>
              <a:p>
                <a:pPr marL="0" indent="0">
                  <a:buNone/>
                </a:pPr>
                <a:endParaRPr lang="el-GR" dirty="0" smtClean="0"/>
              </a:p>
              <a:p>
                <a:pPr marL="0" indent="-137160">
                  <a:buNone/>
                </a:pP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083" y="1737360"/>
                <a:ext cx="10058400" cy="4023360"/>
              </a:xfrm>
              <a:blipFill rotWithShape="0">
                <a:blip r:embed="rId2"/>
                <a:stretch>
                  <a:fillRect l="-1515" t="-151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688852"/>
              </p:ext>
            </p:extLst>
          </p:nvPr>
        </p:nvGraphicFramePr>
        <p:xfrm>
          <a:off x="2214563" y="2200538"/>
          <a:ext cx="7685895" cy="25143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27463"/>
                <a:gridCol w="3958432"/>
              </a:tblGrid>
              <a:tr h="209528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Material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</a:tr>
              <a:tr h="209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Type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Alloy Steel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09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Density [kg/m^3]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7750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09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Specific Heat [J/(kgK)]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460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09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Thermal Expansion Coefficient [ /K]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0,000013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09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Thermal Conductivity [W/m </a:t>
                      </a:r>
                      <a:r>
                        <a:rPr lang="el-GR" sz="1100">
                          <a:effectLst/>
                        </a:rPr>
                        <a:t>Κ</a:t>
                      </a:r>
                      <a:r>
                        <a:rPr lang="en-US" sz="1100">
                          <a:effectLst/>
                        </a:rPr>
                        <a:t>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50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09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Modulus of Elasticity [Pa]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2,1E+11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09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Poisson's Ratio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0,28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09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Ultimate Tensile Strength [Pa]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723825600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09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Yield Strength [Pa]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620422000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09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Shear Modulus [Pa]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79000000000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09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Hardness [HB]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310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61320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</a:t>
            </a:r>
            <a:r>
              <a:rPr lang="el-GR" dirty="0" smtClean="0"/>
              <a:t>υδραυλικού </a:t>
            </a:r>
            <a:r>
              <a:rPr lang="el-GR" dirty="0"/>
              <a:t>ε</a:t>
            </a:r>
            <a:r>
              <a:rPr lang="el-GR" dirty="0" smtClean="0"/>
              <a:t>πενεργητή</a:t>
            </a:r>
            <a:endParaRPr lang="el-G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l-GR" dirty="0" smtClean="0"/>
                  <a:t>Απο αντοχή σε λυγισμό,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l-G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𝐾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𝑟𝑜𝑑</m:t>
                              </m:r>
                            </m:sub>
                          </m:sSub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𝑟𝑜𝑑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l-GR" dirty="0" smtClean="0"/>
              </a:p>
              <a:p>
                <a:pPr marL="0" indent="0">
                  <a:buNone/>
                </a:pPr>
                <a:r>
                  <a:rPr lang="el-GR" dirty="0" smtClean="0"/>
                  <a:t>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</a:rPr>
                      <m:t>που</m:t>
                    </m:r>
                    <m:r>
                      <a:rPr lang="el-G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=2,5</m:t>
                    </m:r>
                    <m:r>
                      <a:rPr lang="el-GR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l-G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μ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0" smtClean="0">
                        <a:latin typeface="Cambria Math" panose="02040503050406030204" pitchFamily="18" charset="0"/>
                      </a:rPr>
                      <m:t>ε</m:t>
                    </m:r>
                    <m:r>
                      <a:rPr lang="el-G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=950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l-GR" dirty="0" smtClean="0"/>
                  <a:t>και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246514 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l-GR" dirty="0" smtClean="0"/>
                  <a:t>προκύπτει η διάμετρος του βάκτρου,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𝑟𝑜𝑑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=46,7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≅50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l-GR" dirty="0" smtClean="0"/>
                  <a:t>Έλεγχος σε θλίψη,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l-GR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𝑟𝑜𝑑</m:t>
                              </m:r>
                            </m:sub>
                          </m:sSub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l-GR">
                          <a:latin typeface="Cambria Math" panose="02040503050406030204" pitchFamily="18" charset="0"/>
                        </a:rPr>
                        <m:t>125</m:t>
                      </m:r>
                      <m:r>
                        <a:rPr lang="el-GR" b="0" i="0" smtClean="0">
                          <a:latin typeface="Cambria Math" panose="02040503050406030204" pitchFamily="18" charset="0"/>
                        </a:rPr>
                        <m:t>,54 </m:t>
                      </m:r>
                      <m:r>
                        <m:rPr>
                          <m:sty m:val="p"/>
                        </m:rPr>
                        <a:rPr lang="el-GR" b="0" i="0" smtClean="0">
                          <a:latin typeface="Cambria Math" panose="02040503050406030204" pitchFamily="18" charset="0"/>
                        </a:rPr>
                        <m:t>ΜPa</m:t>
                      </m:r>
                      <m: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66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9721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</a:t>
            </a:r>
            <a:r>
              <a:rPr lang="el-GR" dirty="0" smtClean="0"/>
              <a:t>υδραυλικού </a:t>
            </a:r>
            <a:r>
              <a:rPr lang="el-GR" dirty="0"/>
              <a:t>ε</a:t>
            </a:r>
            <a:r>
              <a:rPr lang="el-GR" dirty="0" smtClean="0"/>
              <a:t>πενεργητή</a:t>
            </a:r>
            <a:endParaRPr lang="el-G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l-GR" sz="2400" dirty="0" smtClean="0"/>
                  <a:t>Για αυτή τη διάμετρο επιλέχθηκαν κατάλληλα στεγανωτικά, οδηγοί και ξύστρες τέτοια ώστε: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l-GR" sz="2100" dirty="0" smtClean="0"/>
                  <a:t> να λειτουργούν σε υψηλές θερμοκρασίες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l-GR" sz="2100" dirty="0"/>
                  <a:t> </a:t>
                </a:r>
                <a:r>
                  <a:rPr lang="el-GR" sz="2100" dirty="0" smtClean="0"/>
                  <a:t>να ανταποκρίνονται στην μέγιστη ταχύτητα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=2,83 </m:t>
                    </m:r>
                    <m:f>
                      <m:fPr>
                        <m:type m:val="lin"/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𝑠𝑒𝑐</m:t>
                        </m:r>
                      </m:den>
                    </m:f>
                  </m:oMath>
                </a14:m>
                <a:endParaRPr lang="en-US" sz="2100" dirty="0" smtClean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100" dirty="0"/>
                  <a:t> </a:t>
                </a:r>
                <a:r>
                  <a:rPr lang="el-GR" sz="2100" dirty="0" smtClean="0"/>
                  <a:t>να μην εμφανίζουν φαινόμενα </a:t>
                </a:r>
                <a:r>
                  <a:rPr lang="en-US" sz="2100" dirty="0" smtClean="0"/>
                  <a:t>stick-slip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100" dirty="0"/>
                  <a:t> </a:t>
                </a:r>
                <a:r>
                  <a:rPr lang="el-GR" sz="2100" dirty="0" smtClean="0"/>
                  <a:t>να έχουν την δυνατότητα στεγάνωσης στα </a:t>
                </a:r>
                <a14:m>
                  <m:oMath xmlns:m="http://schemas.openxmlformats.org/officeDocument/2006/math">
                    <m:r>
                      <a:rPr lang="el-GR" sz="2100" b="0" i="1" smtClean="0">
                        <a:latin typeface="Cambria Math" panose="02040503050406030204" pitchFamily="18" charset="0"/>
                      </a:rPr>
                      <m:t>350 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l-GR" sz="2100" b="0" dirty="0" smtClean="0"/>
              </a:p>
              <a:p>
                <a:pPr marL="201168" lvl="1" indent="0">
                  <a:buNone/>
                </a:pPr>
                <a:endParaRPr lang="el-GR" sz="1600" dirty="0"/>
              </a:p>
              <a:p>
                <a:pPr marL="201168" lvl="1" indent="0">
                  <a:buNone/>
                </a:pPr>
                <a:endParaRPr lang="el-GR" sz="1600" b="0" dirty="0" smtClean="0"/>
              </a:p>
              <a:p>
                <a:pPr marL="201168" lvl="1" indent="0">
                  <a:buNone/>
                </a:pPr>
                <a:endParaRPr lang="el-GR" sz="1600" dirty="0"/>
              </a:p>
              <a:p>
                <a:pPr marL="201168" lvl="1" indent="0">
                  <a:buNone/>
                </a:pPr>
                <a:endParaRPr lang="el-GR" sz="1600" b="0" dirty="0" smtClean="0"/>
              </a:p>
              <a:p>
                <a:pPr marL="201168" lvl="1" indent="0">
                  <a:buNone/>
                </a:pPr>
                <a:endParaRPr lang="el-GR" sz="1600" dirty="0"/>
              </a:p>
              <a:p>
                <a:pPr marL="201168" lvl="1" indent="0">
                  <a:buNone/>
                </a:pPr>
                <a:endParaRPr lang="el-GR" sz="1600" b="0" dirty="0" smtClean="0"/>
              </a:p>
              <a:p>
                <a:pPr marL="201168" lvl="1" indent="0">
                  <a:buNone/>
                </a:pPr>
                <a:endParaRPr lang="el-GR" sz="16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l-GR" sz="2200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l-GR" sz="22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l-GR" sz="2600" dirty="0" smtClean="0"/>
                  <a:t>Ανάσχεση: </a:t>
                </a:r>
                <a:r>
                  <a:rPr lang="el-GR" sz="2600" dirty="0"/>
                  <a:t>Δημιουργία διαμόρφωσης </a:t>
                </a:r>
                <a:r>
                  <a:rPr lang="el-GR" sz="2600" dirty="0" smtClean="0"/>
                  <a:t>διαστάσεων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l-GR" sz="26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l-GR" sz="2600" i="1">
                        <a:latin typeface="Cambria Math" panose="02040503050406030204" pitchFamily="18" charset="0"/>
                      </a:rPr>
                      <m:t>=58 </m:t>
                    </m:r>
                    <m:r>
                      <a:rPr lang="el-GR" sz="2600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l-GR" sz="2600" dirty="0"/>
                  <a:t> &amp;</a:t>
                </a:r>
                <a:r>
                  <a:rPr lang="el-GR" sz="2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6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l-GR" sz="26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l-GR" sz="2600" i="1">
                        <a:latin typeface="Cambria Math" panose="02040503050406030204" pitchFamily="18" charset="0"/>
                      </a:rPr>
                      <m:t>=   30 </m:t>
                    </m:r>
                    <m:r>
                      <a:rPr lang="el-GR" sz="2600" i="1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l-GR" sz="2600" dirty="0"/>
              </a:p>
              <a:p>
                <a:pPr marL="201168" lvl="1" indent="0">
                  <a:buNone/>
                </a:pPr>
                <a:endParaRPr lang="en-US" sz="2000" b="0" dirty="0" smtClean="0"/>
              </a:p>
              <a:p>
                <a:pPr marL="0">
                  <a:buNone/>
                </a:pPr>
                <a:endParaRPr lang="en-US" b="0" dirty="0" smtClean="0"/>
              </a:p>
              <a:p>
                <a:pPr marL="704088" lvl="4" indent="0">
                  <a:buNone/>
                </a:pPr>
                <a:endParaRPr lang="en-US" sz="16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257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805749"/>
              </p:ext>
            </p:extLst>
          </p:nvPr>
        </p:nvGraphicFramePr>
        <p:xfrm>
          <a:off x="1251584" y="3431132"/>
          <a:ext cx="9904096" cy="17938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4465"/>
                <a:gridCol w="1356449"/>
                <a:gridCol w="858801"/>
                <a:gridCol w="1172268"/>
                <a:gridCol w="1001443"/>
                <a:gridCol w="1002076"/>
                <a:gridCol w="894408"/>
                <a:gridCol w="873213"/>
                <a:gridCol w="1700973"/>
              </a:tblGrid>
              <a:tr h="3150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 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Manufacturer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Type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Material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Article No.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Standard [DIN/ISO]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Pressure [bar]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Speed [m/sec]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Temperature [C]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101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Primary Seal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Merkel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Omegat OMS-MR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PTFE bronze FKM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24262762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7425/2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400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5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</a:t>
                      </a:r>
                      <a:r>
                        <a:rPr lang="el-GR" sz="1100">
                          <a:effectLst/>
                        </a:rPr>
                        <a:t>[-10 – 200]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165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Secondary Seal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Merkel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Omegat OMS-MR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PTFE bronze FKM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24262762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7425/2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400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5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</a:t>
                      </a:r>
                      <a:r>
                        <a:rPr lang="el-GR" sz="1100">
                          <a:effectLst/>
                        </a:rPr>
                        <a:t>[-10 – 200]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228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Guide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Merkel 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Guide Strip SF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PTFE Bronze B500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24110082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10766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150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5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</a:t>
                      </a:r>
                      <a:r>
                        <a:rPr lang="en-US" sz="1100" dirty="0" smtClean="0">
                          <a:effectLst/>
                        </a:rPr>
                        <a:t>[-</a:t>
                      </a:r>
                      <a:r>
                        <a:rPr lang="el-GR" sz="1100" dirty="0" smtClean="0">
                          <a:effectLst/>
                        </a:rPr>
                        <a:t>40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el-GR" sz="1100" dirty="0" smtClean="0">
                          <a:effectLst/>
                        </a:rPr>
                        <a:t>–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en-US" sz="1100" baseline="0" dirty="0" smtClean="0">
                          <a:effectLst/>
                        </a:rPr>
                        <a:t>200]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150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Wiper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Merkel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Double Wiper PT 1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PTFE bronze FKM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24275437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 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l-GR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5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</a:t>
                      </a:r>
                      <a:r>
                        <a:rPr lang="el-GR" sz="1100" dirty="0">
                          <a:effectLst/>
                        </a:rPr>
                        <a:t>[-10 – 200]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10562" y="1428051"/>
            <a:ext cx="270541" cy="1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23433" y="1834858"/>
            <a:ext cx="244800" cy="18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14695" y="2285694"/>
            <a:ext cx="26227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0015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</a:t>
            </a:r>
            <a:r>
              <a:rPr lang="el-GR" dirty="0" smtClean="0"/>
              <a:t>υδραυλικού </a:t>
            </a:r>
            <a:r>
              <a:rPr lang="el-GR" dirty="0"/>
              <a:t>ε</a:t>
            </a:r>
            <a:r>
              <a:rPr lang="el-GR" dirty="0" smtClean="0"/>
              <a:t>πενεργητή</a:t>
            </a:r>
            <a:endParaRPr lang="el-G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l-GR" sz="2200" dirty="0" smtClean="0"/>
                  <a:t> Εκτίμηση διαμέτρου εμβόλου για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=1700 </m:t>
                    </m:r>
                    <m:f>
                      <m:fPr>
                        <m:type m:val="li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𝑙𝑡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den>
                    </m:f>
                  </m:oMath>
                </a14:m>
                <a:r>
                  <a:rPr lang="en-US" sz="2200" dirty="0" smtClean="0"/>
                  <a:t> </a:t>
                </a:r>
                <a:r>
                  <a:rPr lang="el-GR" sz="2200" dirty="0" smtClean="0"/>
                  <a:t>και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=2,83 </m:t>
                    </m:r>
                    <m:f>
                      <m:fPr>
                        <m:type m:val="li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𝑠𝑒𝑐</m:t>
                        </m:r>
                      </m:den>
                    </m:f>
                  </m:oMath>
                </a14:m>
                <a:r>
                  <a:rPr lang="en-US" sz="2200" dirty="0" smtClean="0"/>
                  <a:t>,</a:t>
                </a:r>
                <a:r>
                  <a:rPr lang="el-GR" sz="2200" dirty="0" smtClean="0"/>
                  <a:t> ως,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𝑖𝑠𝑡𝑜𝑛</m:t>
                          </m:r>
                        </m:sub>
                      </m:sSub>
                      <m:r>
                        <a:rPr lang="el-G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lang="el-G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l-G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l-G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l-G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l-G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l-G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𝑟𝑜𝑑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l-G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=123,5 </m:t>
                      </m:r>
                      <m:r>
                        <a:rPr lang="el-G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l-GR" sz="18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l-GR" sz="2200" dirty="0"/>
                  <a:t> </a:t>
                </a:r>
                <a:r>
                  <a:rPr lang="el-GR" sz="2200" dirty="0" smtClean="0"/>
                  <a:t>Επιλογή κατάλληλων στεγανωτικών και οδηγών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l-GR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l-GR" dirty="0" smtClean="0"/>
              </a:p>
              <a:p>
                <a:pPr marL="0" indent="0">
                  <a:buNone/>
                </a:pPr>
                <a:endParaRPr lang="el-GR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l-GR" dirty="0" smtClean="0"/>
                  <a:t> </a:t>
                </a:r>
                <a:r>
                  <a:rPr lang="el-GR" sz="2200" dirty="0" smtClean="0"/>
                  <a:t>Καταλήγουμε σε:</a:t>
                </a:r>
              </a:p>
              <a:p>
                <a:pPr lvl="4">
                  <a:buFont typeface="Courier New" panose="02070309020205020404" pitchFamily="49" charset="0"/>
                  <a:buChar char="o"/>
                </a:pPr>
                <a:r>
                  <a:rPr lang="el-GR" sz="1800" dirty="0" smtClean="0"/>
                  <a:t>διάμετρο εμβόλου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𝑝𝑖𝑠𝑡𝑜𝑛</m:t>
                        </m:r>
                      </m:sub>
                    </m:sSub>
                    <m: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=123,4 </m:t>
                    </m:r>
                    <m: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𝑚𝑚</m:t>
                    </m:r>
                  </m:oMath>
                </a14:m>
                <a:endParaRPr lang="el-GR" sz="18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4">
                  <a:buFont typeface="Courier New" panose="02070309020205020404" pitchFamily="49" charset="0"/>
                  <a:buChar char="o"/>
                </a:pPr>
                <a:r>
                  <a:rPr lang="el-GR" sz="1800" dirty="0"/>
                  <a:t>ε</a:t>
                </a:r>
                <a:r>
                  <a:rPr lang="el-GR" sz="1800" dirty="0" smtClean="0"/>
                  <a:t>σωτερική διάμετρο κυλίνδρου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𝑐𝑦𝑙𝑖𝑛𝑑𝑒𝑟</m:t>
                        </m:r>
                      </m:sub>
                    </m:sSub>
                    <m: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=0,125 </m:t>
                    </m:r>
                    <m: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𝑚𝑚</m:t>
                    </m:r>
                  </m:oMath>
                </a14:m>
                <a:endParaRPr lang="el-GR" sz="18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4">
                  <a:buFont typeface="Courier New" panose="02070309020205020404" pitchFamily="49" charset="0"/>
                  <a:buChar char="o"/>
                </a:pPr>
                <a:r>
                  <a:rPr lang="el-GR" sz="1800" dirty="0"/>
                  <a:t>π</a:t>
                </a:r>
                <a:r>
                  <a:rPr lang="el-GR" sz="1800" dirty="0" smtClean="0"/>
                  <a:t>άχος εμβόλου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=0,6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𝑐𝑦𝑙𝑖𝑛𝑑𝑒𝑟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=75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n-US" sz="1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l-GR" sz="1800" dirty="0" smtClean="0"/>
                  <a:t>για καλύτερη οδήγηση</a:t>
                </a:r>
                <a:endParaRPr lang="en-US" sz="1800" dirty="0" smtClean="0"/>
              </a:p>
              <a:p>
                <a:pPr marL="749808" lvl="4" indent="0">
                  <a:buNone/>
                </a:pPr>
                <a:endParaRPr lang="el-GR" sz="1600" dirty="0" smtClean="0"/>
              </a:p>
              <a:p>
                <a:pPr marL="0" indent="0">
                  <a:buNone/>
                </a:pP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1363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58869"/>
              </p:ext>
            </p:extLst>
          </p:nvPr>
        </p:nvGraphicFramePr>
        <p:xfrm>
          <a:off x="1468109" y="3333750"/>
          <a:ext cx="7040880" cy="10763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9115"/>
                <a:gridCol w="990600"/>
                <a:gridCol w="810895"/>
                <a:gridCol w="862965"/>
                <a:gridCol w="756920"/>
                <a:gridCol w="810260"/>
                <a:gridCol w="719455"/>
                <a:gridCol w="652780"/>
                <a:gridCol w="897890"/>
              </a:tblGrid>
              <a:tr h="2139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 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Manufacturer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Type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Material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Article No.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Standard [DIN/ISO]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Pressure [bar]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Speed [m/sec]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Temperature [C]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39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Seal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Merkel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Omegat OMK-MR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PTFE bronze FKM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24245799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7425 Part 1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400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5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[-10 – 200]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39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Guide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Merkel 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Guide Strip KF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PTFE Bronze B500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24204056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10766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150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5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[-40 </a:t>
                      </a:r>
                      <a:r>
                        <a:rPr lang="el-GR" sz="1100" dirty="0" smtClean="0">
                          <a:effectLst/>
                        </a:rPr>
                        <a:t>–</a:t>
                      </a: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el-GR" sz="1100" dirty="0" smtClean="0">
                          <a:effectLst/>
                        </a:rPr>
                        <a:t>200</a:t>
                      </a:r>
                      <a:r>
                        <a:rPr lang="en-US" sz="1100" dirty="0" smtClean="0">
                          <a:effectLst/>
                        </a:rPr>
                        <a:t>]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810" y="2269094"/>
            <a:ext cx="314286" cy="36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58" y="2269094"/>
            <a:ext cx="4176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2930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και έλεγχος υδραυλικού συστήματος σεισμικής τράπεζας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Εισαγωγή – προτεινόμενες λύσεις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Σχεδιασμός σεισμικής τράπεζας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Σχεδιασμός </a:t>
            </a:r>
            <a:r>
              <a:rPr lang="el-GR" sz="2800" dirty="0"/>
              <a:t>υ</a:t>
            </a:r>
            <a:r>
              <a:rPr lang="el-GR" sz="2800" dirty="0" smtClean="0"/>
              <a:t>δραυλικής εγκατάστασης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Έλεγχος</a:t>
            </a:r>
            <a:r>
              <a:rPr lang="el-GR" sz="3000" dirty="0" smtClean="0"/>
              <a:t> υδραυλικής εγκατάστασης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</a:t>
            </a:r>
            <a:r>
              <a:rPr lang="el-GR" dirty="0" smtClean="0"/>
              <a:t>υδραυλικού </a:t>
            </a:r>
            <a:r>
              <a:rPr lang="el-GR" dirty="0"/>
              <a:t>ε</a:t>
            </a:r>
            <a:r>
              <a:rPr lang="el-GR" dirty="0" smtClean="0"/>
              <a:t>πενεργητή</a:t>
            </a:r>
            <a:endParaRPr lang="el-G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l-GR" sz="2600" dirty="0" smtClean="0"/>
                  <a:t> Έλεγχος εμβόλου σε διάτμηση</a:t>
                </a:r>
                <a:r>
                  <a:rPr lang="en-US" sz="2600" dirty="0" smtClean="0"/>
                  <a:t> </a:t>
                </a:r>
                <a:r>
                  <a:rPr lang="el-GR" sz="2600" dirty="0" smtClean="0"/>
                  <a:t>για πίεση </a:t>
                </a:r>
                <a14:m>
                  <m:oMath xmlns:m="http://schemas.openxmlformats.org/officeDocument/2006/math">
                    <m:r>
                      <a:rPr lang="el-GR" sz="2600" b="0" i="1" smtClean="0">
                        <a:latin typeface="Cambria Math" panose="02040503050406030204" pitchFamily="18" charset="0"/>
                      </a:rPr>
                      <m:t>350 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r>
                  <a:rPr lang="en-US" sz="2600" dirty="0" smtClean="0"/>
                  <a:t>:</a:t>
                </a:r>
                <a:endParaRPr lang="el-GR" sz="2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</m:t>
                          </m:r>
                          <m:r>
                            <a:rPr lang="el-GR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l-GR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l-GR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l-GR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𝑝𝑖𝑠𝑡𝑜𝑛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l-GR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l-GR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l-GR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l-GR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l-GR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l-GR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=23,</m:t>
                      </m:r>
                      <m:r>
                        <a:rPr lang="el-G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𝑃𝑎</m:t>
                      </m:r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l-GR" sz="2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l-GR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 smtClean="0"/>
                  <a:t> </a:t>
                </a:r>
                <a:r>
                  <a:rPr lang="el-GR" sz="2400" dirty="0" smtClean="0"/>
                  <a:t>Έλεγχος σε κάμψη</a:t>
                </a:r>
                <a:r>
                  <a:rPr lang="en-US" sz="2400" dirty="0" smtClean="0"/>
                  <a:t> </a:t>
                </a:r>
                <a:r>
                  <a:rPr lang="el-GR" sz="2400" dirty="0" smtClean="0"/>
                  <a:t>για πίεση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</a:rPr>
                      <m:t>350 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r>
                  <a:rPr lang="el-GR" sz="2400" dirty="0" smtClean="0"/>
                  <a:t> μέσω προσομοίωσης στο </a:t>
                </a:r>
                <a:r>
                  <a:rPr lang="en-US" sz="2400" i="1" dirty="0" err="1" smtClean="0"/>
                  <a:t>Solidworks</a:t>
                </a:r>
                <a:r>
                  <a:rPr lang="en-US" sz="2400" dirty="0" smtClean="0"/>
                  <a:t>: </a:t>
                </a:r>
                <a:r>
                  <a:rPr lang="en-US" dirty="0" smtClean="0"/>
                  <a:t>                                            </a:t>
                </a:r>
                <a:endParaRPr lang="el-GR" dirty="0" smtClean="0"/>
              </a:p>
              <a:p>
                <a:pPr marL="0" indent="0">
                  <a:buNone/>
                </a:pPr>
                <a:r>
                  <a:rPr lang="el-GR" dirty="0"/>
                  <a:t> </a:t>
                </a:r>
                <a:r>
                  <a:rPr lang="en-US" dirty="0" smtClean="0"/>
                  <a:t> </a:t>
                </a:r>
                <a:r>
                  <a:rPr lang="el-GR" dirty="0" smtClean="0"/>
                  <a:t> </a:t>
                </a:r>
              </a:p>
              <a:p>
                <a:pPr marL="0" indent="0">
                  <a:buNone/>
                </a:pP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2879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 descr="piston shea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480" y="1845734"/>
            <a:ext cx="2362200" cy="172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464" y="3857413"/>
            <a:ext cx="3600000" cy="21653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648" y="3893558"/>
            <a:ext cx="3600000" cy="209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1061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</a:t>
            </a:r>
            <a:r>
              <a:rPr lang="el-GR" dirty="0" smtClean="0"/>
              <a:t>υδραυλικού </a:t>
            </a:r>
            <a:r>
              <a:rPr lang="el-GR" dirty="0"/>
              <a:t>ε</a:t>
            </a:r>
            <a:r>
              <a:rPr lang="el-GR" dirty="0" smtClean="0"/>
              <a:t>πενεργητή</a:t>
            </a:r>
            <a:endParaRPr lang="el-G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117184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 </a:t>
                </a:r>
                <a:r>
                  <a:rPr lang="el-GR" dirty="0" smtClean="0"/>
                  <a:t>Εξισώνοντας την περιφερειακή τάση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l-GR" dirty="0" smtClean="0"/>
                  <a:t> με το όριο διαρροής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:endParaRPr lang="el-GR" dirty="0" smtClean="0"/>
              </a:p>
              <a:p>
                <a:pPr marL="0" indent="0">
                  <a:buNone/>
                </a:pPr>
                <a:r>
                  <a:rPr lang="el-GR" dirty="0"/>
                  <a:t> </a:t>
                </a:r>
                <a:r>
                  <a:rPr lang="el-GR" dirty="0" smtClean="0"/>
                  <a:t>    για πίεση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350 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r>
                  <a:rPr lang="en-US" dirty="0" smtClean="0"/>
                  <a:t>:</a:t>
                </a:r>
                <a:endParaRPr lang="el-GR" dirty="0" smtClean="0"/>
              </a:p>
              <a:p>
                <a:pPr marL="0" indent="0">
                  <a:buNone/>
                </a:pPr>
                <a:r>
                  <a:rPr lang="el-GR" dirty="0"/>
                  <a:t> </a:t>
                </a:r>
                <a:r>
                  <a:rPr lang="el-GR" dirty="0" smtClean="0"/>
                  <a:t>                                              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</m:t>
                        </m:r>
                      </m:num>
                      <m:den>
                        <m:sSub>
                          <m:sSubPr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=3,6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𝑚𝑚</m:t>
                    </m:r>
                  </m:oMath>
                </a14:m>
                <a:endParaRPr lang="el-GR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l-GR" dirty="0"/>
                  <a:t> </a:t>
                </a:r>
                <a:r>
                  <a:rPr lang="el-GR" dirty="0" smtClean="0"/>
                  <a:t>Διαμήκης τάση:</a:t>
                </a:r>
              </a:p>
              <a:p>
                <a:pPr marL="0" indent="0">
                  <a:buNone/>
                </a:pPr>
                <a:r>
                  <a:rPr lang="el-GR" dirty="0"/>
                  <a:t> </a:t>
                </a:r>
                <a:r>
                  <a:rPr lang="el-GR" dirty="0" smtClean="0"/>
                  <a:t>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l-G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l-GR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l-GR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 </a:t>
                </a:r>
                <a:r>
                  <a:rPr lang="el-GR" dirty="0" smtClean="0"/>
                  <a:t>Τελικό ελάχιστο ακτινικό πάχος</a:t>
                </a:r>
                <a:r>
                  <a:rPr lang="en-US" dirty="0" smtClean="0"/>
                  <a:t> </a:t>
                </a:r>
                <a:r>
                  <a:rPr lang="el-GR" dirty="0" smtClean="0"/>
                  <a:t>του κελύφους του κυλίνδρου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=115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l-GR" dirty="0" smtClean="0"/>
                  <a:t>.</a:t>
                </a: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117184"/>
              </a:xfrm>
              <a:blipFill rotWithShape="0">
                <a:blip r:embed="rId2"/>
                <a:stretch>
                  <a:fillRect l="-1455" t="-207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680" y="1845734"/>
            <a:ext cx="2520000" cy="17999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989" y="3645733"/>
            <a:ext cx="2520000" cy="17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097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</a:t>
            </a:r>
            <a:r>
              <a:rPr lang="el-GR" dirty="0" smtClean="0"/>
              <a:t>υδραυλικού </a:t>
            </a:r>
            <a:r>
              <a:rPr lang="el-GR" dirty="0"/>
              <a:t>ε</a:t>
            </a:r>
            <a:r>
              <a:rPr lang="el-GR" dirty="0" smtClean="0"/>
              <a:t>πενεργητή</a:t>
            </a:r>
            <a:endParaRPr lang="el-G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02336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l-GR" dirty="0" smtClean="0"/>
                  <a:t>Επιπλέον χαρακτηριστικά κελύφους κυλίνδρου: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l-GR" sz="1800" dirty="0" smtClean="0"/>
                  <a:t>Δύο οπές διαμέτρου </a:t>
                </a:r>
                <a14:m>
                  <m:oMath xmlns:m="http://schemas.openxmlformats.org/officeDocument/2006/math">
                    <m:r>
                      <a:rPr lang="el-GR" sz="1800" b="0" i="1" smtClean="0">
                        <a:latin typeface="Cambria Math" panose="02040503050406030204" pitchFamily="18" charset="0"/>
                      </a:rPr>
                      <m:t>50,4 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l-GR" sz="1800" dirty="0" smtClean="0"/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l-GR" sz="1800" dirty="0" smtClean="0"/>
                  <a:t>Θηλυκά σπειρώματα :</a:t>
                </a:r>
              </a:p>
              <a:p>
                <a:pPr lvl="4">
                  <a:buFont typeface="Wingdings" panose="05000000000000000000" pitchFamily="2" charset="2"/>
                  <a:buChar char="ü"/>
                </a:pPr>
                <a:r>
                  <a:rPr lang="el-GR" sz="1600" dirty="0" smtClean="0"/>
                  <a:t> Μ24 για σύνδεση με τα καπάκια</a:t>
                </a:r>
                <a:endParaRPr lang="en-US" sz="1600" dirty="0" smtClean="0"/>
              </a:p>
              <a:p>
                <a:pPr marL="1271400" lvl="7" indent="0">
                  <a:buNone/>
                </a:pPr>
                <a:endParaRPr lang="el-GR" sz="1600" dirty="0"/>
              </a:p>
              <a:p>
                <a:pPr lvl="4">
                  <a:buFont typeface="Wingdings" panose="05000000000000000000" pitchFamily="2" charset="2"/>
                  <a:buChar char="ü"/>
                </a:pPr>
                <a:r>
                  <a:rPr lang="el-GR" sz="1600" dirty="0" smtClean="0"/>
                  <a:t> Μ20 για σύνδεση του τάκου (στον πρώτο κύλινδρο)</a:t>
                </a:r>
              </a:p>
              <a:p>
                <a:pPr marL="1471400" lvl="8" indent="0">
                  <a:buNone/>
                </a:pPr>
                <a:r>
                  <a:rPr lang="el-GR" sz="1600" dirty="0"/>
                  <a:t> </a:t>
                </a:r>
                <a:endParaRPr lang="el-GR" sz="1600" dirty="0" smtClean="0"/>
              </a:p>
              <a:p>
                <a:pPr lvl="4">
                  <a:buFont typeface="Wingdings" panose="05000000000000000000" pitchFamily="2" charset="2"/>
                  <a:buChar char="ü"/>
                </a:pPr>
                <a:r>
                  <a:rPr lang="en-US" sz="1600" dirty="0" smtClean="0"/>
                  <a:t> M20 </a:t>
                </a:r>
                <a:r>
                  <a:rPr lang="el-GR" sz="1600" dirty="0" smtClean="0"/>
                  <a:t>για σύνδεση με σωλήνα μεσω φλάντζας </a:t>
                </a:r>
                <a:r>
                  <a:rPr lang="el-GR" sz="1600" dirty="0"/>
                  <a:t>( </a:t>
                </a:r>
                <a:r>
                  <a:rPr lang="el-GR" sz="1600" i="1" dirty="0"/>
                  <a:t>16Ν77 </a:t>
                </a:r>
                <a:r>
                  <a:rPr lang="en-US" sz="1600" i="1" dirty="0"/>
                  <a:t>SAE Code</a:t>
                </a:r>
                <a:r>
                  <a:rPr lang="el-GR" sz="1600" i="1" dirty="0"/>
                  <a:t> 62 </a:t>
                </a:r>
                <a:r>
                  <a:rPr lang="en-US" sz="1600" i="1" dirty="0"/>
                  <a:t>Flange Head </a:t>
                </a:r>
                <a:r>
                  <a:rPr lang="el-GR" sz="1600" i="1" dirty="0"/>
                  <a:t>– 90</a:t>
                </a:r>
                <a:r>
                  <a:rPr lang="en-US" sz="1600" i="1" baseline="30000" dirty="0"/>
                  <a:t>o</a:t>
                </a:r>
                <a:r>
                  <a:rPr lang="en-US" sz="1600" i="1" dirty="0"/>
                  <a:t> </a:t>
                </a:r>
                <a:endParaRPr lang="el-GR" sz="1600" i="1" dirty="0" smtClean="0"/>
              </a:p>
              <a:p>
                <a:pPr marL="749808" lvl="4" indent="0">
                  <a:buNone/>
                </a:pPr>
                <a:r>
                  <a:rPr lang="el-GR" sz="1600" i="1" dirty="0"/>
                  <a:t> </a:t>
                </a:r>
                <a:r>
                  <a:rPr lang="el-GR" sz="1600" i="1" dirty="0" smtClean="0"/>
                  <a:t>    </a:t>
                </a:r>
                <a:r>
                  <a:rPr lang="el-GR" sz="1600" dirty="0" smtClean="0"/>
                  <a:t>μεγέθους 2’’</a:t>
                </a:r>
                <a:r>
                  <a:rPr lang="en-US" sz="1600" dirty="0" smtClean="0"/>
                  <a:t> </a:t>
                </a:r>
                <a:r>
                  <a:rPr lang="el-GR" sz="1600" dirty="0" smtClean="0"/>
                  <a:t>και </a:t>
                </a:r>
                <a:r>
                  <a:rPr lang="el-GR" sz="1600" dirty="0"/>
                  <a:t>το αντίστοιχου μεγέθους </a:t>
                </a:r>
                <a:r>
                  <a:rPr lang="en-US" sz="1600" i="1" dirty="0"/>
                  <a:t>FUSF SAE Flange </a:t>
                </a:r>
                <a:r>
                  <a:rPr lang="en-US" sz="1600" i="1" dirty="0" smtClean="0"/>
                  <a:t>Clamps </a:t>
                </a:r>
                <a:r>
                  <a:rPr lang="en-US" sz="1600" i="1" dirty="0"/>
                  <a:t>F</a:t>
                </a:r>
                <a:r>
                  <a:rPr lang="en-US" sz="1600" i="1" dirty="0" smtClean="0"/>
                  <a:t>lat</a:t>
                </a:r>
                <a:r>
                  <a:rPr lang="el-GR" sz="1600" i="1" dirty="0" smtClean="0"/>
                  <a:t> </a:t>
                </a:r>
              </a:p>
              <a:p>
                <a:pPr marL="749808" lvl="4" indent="0">
                  <a:buNone/>
                </a:pPr>
                <a:r>
                  <a:rPr lang="el-GR" sz="1600" i="1" dirty="0"/>
                  <a:t> </a:t>
                </a:r>
                <a:r>
                  <a:rPr lang="el-GR" sz="1600" i="1" dirty="0" smtClean="0"/>
                  <a:t>    </a:t>
                </a:r>
                <a:r>
                  <a:rPr lang="el-GR" sz="1600" dirty="0" smtClean="0"/>
                  <a:t>της </a:t>
                </a:r>
                <a:r>
                  <a:rPr lang="el-GR" sz="1600" dirty="0"/>
                  <a:t>εταιρίας </a:t>
                </a:r>
                <a:r>
                  <a:rPr lang="en-US" sz="1600" i="1" dirty="0"/>
                  <a:t>Parker</a:t>
                </a:r>
                <a:r>
                  <a:rPr lang="el-GR" sz="1600" dirty="0"/>
                  <a:t> ) </a:t>
                </a:r>
                <a:endParaRPr lang="en-US" sz="1600" dirty="0" smtClean="0"/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l-GR" sz="1800" dirty="0" smtClean="0"/>
                  <a:t>Κατάλληλα σπασίματα στις άκρες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l-GR" sz="1800" dirty="0" smtClean="0"/>
                  <a:t>Επιπλέον μήκος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82,5 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</m:d>
                  </m:oMath>
                </a14:m>
                <a:r>
                  <a:rPr lang="el-GR" sz="1800" dirty="0" smtClean="0"/>
                  <a:t> για:</a:t>
                </a:r>
              </a:p>
              <a:p>
                <a:pPr lvl="4">
                  <a:buFont typeface="Wingdings" panose="05000000000000000000" pitchFamily="2" charset="2"/>
                  <a:buChar char="ü"/>
                </a:pPr>
                <a:r>
                  <a:rPr lang="el-GR" sz="1600" dirty="0"/>
                  <a:t> </a:t>
                </a:r>
                <a:r>
                  <a:rPr lang="el-GR" sz="1600" dirty="0" smtClean="0"/>
                  <a:t>Μη τερματισμό του εμβόλου</a:t>
                </a:r>
              </a:p>
              <a:p>
                <a:pPr lvl="4">
                  <a:buFont typeface="Wingdings" panose="05000000000000000000" pitchFamily="2" charset="2"/>
                  <a:buChar char="ü"/>
                </a:pPr>
                <a:r>
                  <a:rPr lang="el-GR" sz="1600" dirty="0"/>
                  <a:t> </a:t>
                </a:r>
                <a:r>
                  <a:rPr lang="el-GR" sz="1600" dirty="0" smtClean="0"/>
                  <a:t>Πιο σωστή πλήρωση του θαλάμου</a:t>
                </a:r>
              </a:p>
              <a:p>
                <a:pPr lvl="4">
                  <a:buFont typeface="Wingdings" panose="05000000000000000000" pitchFamily="2" charset="2"/>
                  <a:buChar char="ü"/>
                </a:pPr>
                <a:endParaRPr lang="en-US" sz="1600" dirty="0" smtClean="0"/>
              </a:p>
              <a:p>
                <a:pPr marL="1117120" lvl="6" indent="0">
                  <a:buNone/>
                </a:pPr>
                <a:endParaRPr lang="el-GR" sz="16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023361"/>
              </a:xfrm>
              <a:blipFill rotWithShape="0">
                <a:blip r:embed="rId2"/>
                <a:stretch>
                  <a:fillRect l="-606" t="-2273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966" y="1844618"/>
            <a:ext cx="2520000" cy="17435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138" y="1845734"/>
            <a:ext cx="1451370" cy="1742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469" y="4126694"/>
            <a:ext cx="1734708" cy="1742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320" y="4789094"/>
            <a:ext cx="1417323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5512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</a:t>
            </a:r>
            <a:r>
              <a:rPr lang="el-GR" dirty="0" smtClean="0"/>
              <a:t>υδραυλικού </a:t>
            </a:r>
            <a:r>
              <a:rPr lang="el-GR" dirty="0"/>
              <a:t>ε</a:t>
            </a:r>
            <a:r>
              <a:rPr lang="el-GR" dirty="0" smtClean="0"/>
              <a:t>πενεργητή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Σχεδιασμός καπακιού με κατάλληλες διαμορφώσεις για: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l-GR" sz="1800" dirty="0"/>
              <a:t> </a:t>
            </a:r>
            <a:r>
              <a:rPr lang="el-GR" sz="1800" dirty="0" smtClean="0"/>
              <a:t>την επίτευξη ανάσχεσης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l-GR" sz="1800" dirty="0" smtClean="0"/>
              <a:t> τη σωστή ευθυγράμμισή του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l-GR" sz="1800" dirty="0"/>
              <a:t> </a:t>
            </a:r>
            <a:r>
              <a:rPr lang="el-GR" sz="1800" dirty="0" smtClean="0"/>
              <a:t>τον οδηγό του βάκτρου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l-GR" sz="1800" dirty="0"/>
              <a:t> </a:t>
            </a:r>
            <a:r>
              <a:rPr lang="el-GR" sz="1800" dirty="0" smtClean="0"/>
              <a:t>την ξύστρα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l-GR" sz="1800" dirty="0"/>
              <a:t> </a:t>
            </a:r>
            <a:r>
              <a:rPr lang="el-GR" sz="1800" dirty="0" smtClean="0"/>
              <a:t>τις δυναμικές στεγανώσεις του βάκτρου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l-GR" sz="1800" dirty="0"/>
              <a:t> </a:t>
            </a:r>
            <a:r>
              <a:rPr lang="el-GR" sz="1800" dirty="0" smtClean="0"/>
              <a:t>τις στατικές στεγανώσεις</a:t>
            </a:r>
            <a:endParaRPr lang="en-US" sz="1800" dirty="0" smtClean="0"/>
          </a:p>
          <a:p>
            <a:pPr marL="384048" lvl="2" indent="0">
              <a:buNone/>
            </a:pPr>
            <a:endParaRPr lang="el-GR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77376" y="965800"/>
            <a:ext cx="1463227" cy="43200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672496"/>
              </p:ext>
            </p:extLst>
          </p:nvPr>
        </p:nvGraphicFramePr>
        <p:xfrm>
          <a:off x="1749285" y="4190930"/>
          <a:ext cx="6108700" cy="5381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9360"/>
                <a:gridCol w="1178560"/>
                <a:gridCol w="1140460"/>
                <a:gridCol w="1191260"/>
                <a:gridCol w="1369060"/>
              </a:tblGrid>
              <a:tr h="584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 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Manufacturer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Type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Material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Article No.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Face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Simrit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O-Ring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88 NBR 156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60341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19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Radial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Simrit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O-Ring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88 NBR 156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449149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16841" y="1514855"/>
            <a:ext cx="419278" cy="72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87926" y="2076630"/>
            <a:ext cx="477109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35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</a:t>
            </a:r>
            <a:r>
              <a:rPr lang="el-GR" dirty="0" smtClean="0"/>
              <a:t>υδραυλικού </a:t>
            </a:r>
            <a:r>
              <a:rPr lang="el-GR" dirty="0"/>
              <a:t>ε</a:t>
            </a:r>
            <a:r>
              <a:rPr lang="el-GR" dirty="0" smtClean="0"/>
              <a:t>πενεργητή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12166"/>
          </a:xfrm>
        </p:spPr>
        <p:txBody>
          <a:bodyPr/>
          <a:lstStyle/>
          <a:p>
            <a:r>
              <a:rPr lang="el-GR" dirty="0" smtClean="0"/>
              <a:t>Για όλα τα μέρη του κυλίνδρου επιλέχθηκαν: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l-GR" sz="1800" dirty="0" smtClean="0"/>
              <a:t> οι κατάλληλες ανοχές</a:t>
            </a:r>
          </a:p>
          <a:p>
            <a:pPr lvl="3">
              <a:buFont typeface="Wingdings" panose="05000000000000000000" pitchFamily="2" charset="2"/>
              <a:buChar char="ü"/>
            </a:pPr>
            <a:endParaRPr lang="el-GR" sz="1800" dirty="0"/>
          </a:p>
          <a:p>
            <a:pPr lvl="3">
              <a:buFont typeface="Wingdings" panose="05000000000000000000" pitchFamily="2" charset="2"/>
              <a:buChar char="ü"/>
            </a:pPr>
            <a:endParaRPr lang="el-GR" sz="1800" dirty="0" smtClean="0"/>
          </a:p>
          <a:p>
            <a:pPr lvl="3">
              <a:buFont typeface="Wingdings" panose="05000000000000000000" pitchFamily="2" charset="2"/>
              <a:buChar char="ü"/>
            </a:pPr>
            <a:endParaRPr lang="el-GR" sz="1800" dirty="0"/>
          </a:p>
          <a:p>
            <a:pPr marL="566928" lvl="3" indent="0">
              <a:buNone/>
            </a:pPr>
            <a:endParaRPr lang="en-US" sz="1800" dirty="0" smtClean="0"/>
          </a:p>
          <a:p>
            <a:pPr marL="566928" lvl="3" indent="0">
              <a:buNone/>
            </a:pPr>
            <a:endParaRPr lang="el-GR" sz="1800" dirty="0" smtClean="0"/>
          </a:p>
          <a:p>
            <a:pPr lvl="3">
              <a:buFont typeface="Wingdings" panose="05000000000000000000" pitchFamily="2" charset="2"/>
              <a:buChar char="ü"/>
            </a:pPr>
            <a:r>
              <a:rPr lang="el-GR" sz="1800" dirty="0"/>
              <a:t> </a:t>
            </a:r>
            <a:r>
              <a:rPr lang="el-GR" sz="1800" dirty="0" smtClean="0"/>
              <a:t>οι κατάλληλες τραχύτητες</a:t>
            </a:r>
            <a:endParaRPr lang="el-GR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189" y="4231323"/>
            <a:ext cx="2160000" cy="18265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115" y="4437899"/>
            <a:ext cx="2160000" cy="14134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22460" y="4064610"/>
            <a:ext cx="1781606" cy="21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89" y="2460633"/>
            <a:ext cx="3600000" cy="7324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89" y="3255745"/>
            <a:ext cx="3600000" cy="913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63" y="2446112"/>
            <a:ext cx="2160000" cy="18033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012" y="2336819"/>
            <a:ext cx="1209844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009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</a:t>
            </a:r>
            <a:r>
              <a:rPr lang="el-GR" dirty="0" smtClean="0"/>
              <a:t>υδραυλικού </a:t>
            </a:r>
            <a:r>
              <a:rPr lang="el-GR" dirty="0"/>
              <a:t>ε</a:t>
            </a:r>
            <a:r>
              <a:rPr lang="el-GR" dirty="0" smtClean="0"/>
              <a:t>πενεργητή</a:t>
            </a:r>
            <a:endParaRPr lang="el-G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255029"/>
              </a:xfrm>
            </p:spPr>
            <p:txBody>
              <a:bodyPr/>
              <a:lstStyle/>
              <a:p>
                <a:r>
                  <a:rPr lang="el-GR" dirty="0" smtClean="0"/>
                  <a:t>Για τους κοχλίες που συγκρατούν το καπάκι με το κέλυφος: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l-GR" sz="1800" dirty="0"/>
                  <a:t> </a:t>
                </a:r>
                <a:r>
                  <a:rPr lang="el-GR" sz="1800" dirty="0" smtClean="0"/>
                  <a:t>Επιλέχθηκε χρήση τεσσάρων κοχλιών κατηγορίας </a:t>
                </a:r>
                <a14:m>
                  <m:oMath xmlns:m="http://schemas.openxmlformats.org/officeDocument/2006/math">
                    <m:r>
                      <a:rPr lang="el-GR" sz="1800" b="0" i="1" smtClean="0">
                        <a:latin typeface="Cambria Math" panose="02040503050406030204" pitchFamily="18" charset="0"/>
                      </a:rPr>
                      <m:t>12.9</m:t>
                    </m:r>
                  </m:oMath>
                </a14:m>
                <a:r>
                  <a:rPr lang="en-US" sz="1800" dirty="0" smtClean="0"/>
                  <a:t> ( DIN-ISO_898_part_1 )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n-US" sz="1800" dirty="0"/>
                  <a:t> </a:t>
                </a:r>
                <a:r>
                  <a:rPr lang="el-GR" sz="1800" dirty="0" smtClean="0"/>
                  <a:t>Θεωρήσαμε:</a:t>
                </a:r>
              </a:p>
              <a:p>
                <a:pPr lvl="5">
                  <a:buFont typeface="Wingdings" panose="05000000000000000000" pitchFamily="2" charset="2"/>
                  <a:buChar char="Ø"/>
                </a:pPr>
                <a:r>
                  <a:rPr lang="el-GR" sz="1800" dirty="0" smtClean="0"/>
                  <a:t>Ελάχιστη πίεση </a:t>
                </a:r>
                <a14:m>
                  <m:oMath xmlns:m="http://schemas.openxmlformats.org/officeDocument/2006/math">
                    <m:r>
                      <a:rPr lang="el-GR" sz="1800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n-US" sz="1800" dirty="0" smtClean="0"/>
              </a:p>
              <a:p>
                <a:pPr lvl="5">
                  <a:buFont typeface="Wingdings" panose="05000000000000000000" pitchFamily="2" charset="2"/>
                  <a:buChar char="Ø"/>
                </a:pPr>
                <a:r>
                  <a:rPr lang="el-GR" sz="1800" dirty="0" smtClean="0"/>
                  <a:t>Μέγιστη πίεση </a:t>
                </a:r>
                <a14:m>
                  <m:oMath xmlns:m="http://schemas.openxmlformats.org/officeDocument/2006/math">
                    <m:r>
                      <a:rPr lang="el-GR" sz="1800" b="0" i="1" smtClean="0">
                        <a:latin typeface="Cambria Math" panose="02040503050406030204" pitchFamily="18" charset="0"/>
                      </a:rPr>
                      <m:t>350 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n-US" sz="1800" dirty="0" smtClean="0"/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n-US" sz="1800" dirty="0" smtClean="0"/>
                  <a:t> </a:t>
                </a:r>
                <a:r>
                  <a:rPr lang="el-GR" sz="1800" dirty="0" smtClean="0"/>
                  <a:t>Για εμβαδό της επιφάνειας του καπακιού,</a:t>
                </a:r>
              </a:p>
              <a:p>
                <a:pPr marL="384048" lvl="2" indent="0">
                  <a:buNone/>
                </a:pPr>
                <a:r>
                  <a:rPr lang="el-GR" sz="1800" dirty="0" smtClean="0"/>
                  <a:t>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el-GR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l-G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l-GR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l-G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𝑜𝑢𝑡𝑒𝑟</m:t>
                                    </m:r>
                                    <m:r>
                                      <a:rPr lang="el-GR" sz="1800" i="1">
                                        <a:latin typeface="Cambria Math" panose="02040503050406030204" pitchFamily="18" charset="0"/>
                                      </a:rPr>
                                      <m:t>𝑐𝑎𝑝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l-GR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l-GR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l-GR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l-G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18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l-GR" sz="1800" i="1">
                                        <a:latin typeface="Cambria Math" panose="02040503050406030204" pitchFamily="18" charset="0"/>
                                      </a:rPr>
                                      <m:t>𝑖𝑛𝑛𝑒𝑟𝑐𝑎𝑝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l-GR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l-GR" sz="1800" i="1">
                        <a:latin typeface="Cambria Math" panose="02040503050406030204" pitchFamily="18" charset="0"/>
                      </a:rPr>
                      <m:t>=101,2 </m:t>
                    </m:r>
                    <m:sSup>
                      <m:sSup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l-GR" sz="1800" dirty="0" smtClean="0"/>
              </a:p>
              <a:p>
                <a:pPr marL="384048" lvl="2" indent="0">
                  <a:buNone/>
                </a:pPr>
                <a:r>
                  <a:rPr lang="el-GR" sz="1800" dirty="0"/>
                  <a:t> </a:t>
                </a:r>
                <a:r>
                  <a:rPr lang="el-GR" sz="1800" dirty="0" smtClean="0"/>
                  <a:t>    η ελάχιστη και η μέγιστη εξωτερικά ασκούμενη δύναμη είναι,</a:t>
                </a:r>
              </a:p>
              <a:p>
                <a:pPr marL="384048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sz="18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</m:t>
                      </m:r>
                      <m:sSub>
                        <m:sSubPr>
                          <m:ctrlPr>
                            <a:rPr lang="el-G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l-G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l-GR" sz="18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</m:sSub>
                      <m:r>
                        <a:rPr lang="el-GR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i="1">
                                  <a:latin typeface="Cambria Math" panose="02040503050406030204" pitchFamily="18" charset="0"/>
                                </a:rPr>
                                <m:t>𝛢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𝑐𝑎𝑝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l-GR" sz="18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l-GR" sz="1800" i="1">
                          <a:latin typeface="Cambria Math" panose="02040503050406030204" pitchFamily="18" charset="0"/>
                        </a:rPr>
                        <m:t>=0,25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𝑘𝑁</m:t>
                      </m:r>
                      <m:r>
                        <a:rPr lang="el-GR" sz="18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sSub>
                        <m:sSubPr>
                          <m:ctrlPr>
                            <a:rPr lang="el-G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l-G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l-GR" sz="18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sub>
                      </m:sSub>
                      <m:r>
                        <a:rPr lang="el-GR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i="1">
                                  <a:latin typeface="Cambria Math" panose="02040503050406030204" pitchFamily="18" charset="0"/>
                                </a:rPr>
                                <m:t>𝛢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𝑐𝑎𝑝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l-GR" sz="18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l-GR" sz="1800" i="1">
                          <a:latin typeface="Cambria Math" panose="02040503050406030204" pitchFamily="18" charset="0"/>
                        </a:rPr>
                        <m:t>=88,56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𝑘𝑁</m:t>
                      </m:r>
                    </m:oMath>
                  </m:oMathPara>
                </a14:m>
                <a:endParaRPr lang="el-GR" sz="1800" dirty="0" smtClean="0"/>
              </a:p>
              <a:p>
                <a:pPr marL="384048" lvl="2" indent="0">
                  <a:buNone/>
                </a:pPr>
                <a:r>
                  <a:rPr lang="el-GR" sz="1800" dirty="0"/>
                  <a:t> </a:t>
                </a:r>
                <a:r>
                  <a:rPr lang="el-GR" sz="1800" dirty="0" smtClean="0"/>
                  <a:t>    ενώ η μέση τιμή και το εύρος εναλλαγής είναι,</a:t>
                </a:r>
              </a:p>
              <a:p>
                <a:pPr marL="384048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sz="1800" b="0" i="1" smtClean="0">
                          <a:latin typeface="Cambria Math" panose="02040503050406030204" pitchFamily="18" charset="0"/>
                        </a:rPr>
                        <m:t>                            </m:t>
                      </m:r>
                      <m:sSub>
                        <m:sSubPr>
                          <m:ctrlPr>
                            <a:rPr lang="el-G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l-GR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l-GR" sz="18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l-G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l-GR" sz="1800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l-GR" sz="1800" i="1">
                          <a:latin typeface="Cambria Math" panose="02040503050406030204" pitchFamily="18" charset="0"/>
                        </a:rPr>
                        <m:t>=44,4</m:t>
                      </m:r>
                      <m:r>
                        <a:rPr lang="el-GR" sz="1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l-GR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sz="1800" i="1">
                          <a:latin typeface="Cambria Math" panose="02040503050406030204" pitchFamily="18" charset="0"/>
                        </a:rPr>
                        <m:t>𝑘𝑁</m:t>
                      </m:r>
                      <m:r>
                        <a:rPr lang="el-GR" sz="18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sSub>
                        <m:sSubPr>
                          <m:ctrlPr>
                            <a:rPr lang="el-G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l-GR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l-GR" sz="18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sub>
                          </m:sSub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l-G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l-G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l-GR" sz="1800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l-GR" sz="1800" i="1">
                          <a:latin typeface="Cambria Math" panose="02040503050406030204" pitchFamily="18" charset="0"/>
                        </a:rPr>
                        <m:t>=44,1</m:t>
                      </m:r>
                      <m:r>
                        <a:rPr lang="el-GR" sz="18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l-GR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sz="1800" i="1">
                          <a:latin typeface="Cambria Math" panose="02040503050406030204" pitchFamily="18" charset="0"/>
                        </a:rPr>
                        <m:t>𝑘𝑁</m:t>
                      </m:r>
                    </m:oMath>
                  </m:oMathPara>
                </a14:m>
                <a:endParaRPr lang="el-GR" sz="1800" dirty="0"/>
              </a:p>
              <a:p>
                <a:pPr marL="384048" lvl="2" indent="0">
                  <a:buNone/>
                </a:pPr>
                <a:endParaRPr lang="el-GR" sz="1800" dirty="0"/>
              </a:p>
              <a:p>
                <a:pPr marL="384048" lvl="2" indent="0">
                  <a:buNone/>
                </a:pPr>
                <a:endParaRPr lang="el-GR" sz="1800" dirty="0"/>
              </a:p>
              <a:p>
                <a:pPr marL="384048" lvl="2" indent="0">
                  <a:buNone/>
                </a:pPr>
                <a:endParaRPr lang="el-GR" sz="1800" dirty="0"/>
              </a:p>
              <a:p>
                <a:pPr marL="384048" lvl="2" indent="0">
                  <a:buNone/>
                </a:pPr>
                <a:endParaRPr lang="el-GR" sz="1800" dirty="0" smtClean="0"/>
              </a:p>
              <a:p>
                <a:pPr marL="384048" lvl="2" indent="0">
                  <a:buNone/>
                </a:pPr>
                <a:endParaRPr lang="el-GR" sz="1800" dirty="0" smtClean="0"/>
              </a:p>
              <a:p>
                <a:pPr marL="384048" lvl="2" indent="0">
                  <a:buNone/>
                </a:pPr>
                <a:endParaRPr lang="el-GR" sz="1800" dirty="0"/>
              </a:p>
              <a:p>
                <a:pPr lvl="2">
                  <a:buFont typeface="Courier New" panose="02070309020205020404" pitchFamily="49" charset="0"/>
                  <a:buChar char="o"/>
                </a:pPr>
                <a:endParaRPr lang="el-GR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255029"/>
              </a:xfrm>
              <a:blipFill rotWithShape="0">
                <a:blip r:embed="rId2"/>
                <a:stretch>
                  <a:fillRect l="-606" t="-157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26" y="2633135"/>
            <a:ext cx="3600000" cy="146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661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</a:t>
            </a:r>
            <a:r>
              <a:rPr lang="el-GR" dirty="0" smtClean="0"/>
              <a:t>υδραυλικού </a:t>
            </a:r>
            <a:r>
              <a:rPr lang="el-GR" dirty="0"/>
              <a:t>ε</a:t>
            </a:r>
            <a:r>
              <a:rPr lang="el-GR" dirty="0" smtClean="0"/>
              <a:t>πενεργητή</a:t>
            </a:r>
            <a:endParaRPr lang="el-G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25000" lnSpcReduction="20000"/>
              </a:bodyPr>
              <a:lstStyle/>
              <a:p>
                <a:pPr>
                  <a:buFont typeface="Courier New" panose="02070309020205020404" pitchFamily="49" charset="0"/>
                  <a:buChar char="o"/>
                </a:pPr>
                <a:r>
                  <a:rPr lang="el-GR" sz="7200" dirty="0" smtClean="0"/>
                  <a:t> Για δυναμική καταπόνηση η πρόταση είναι,</a:t>
                </a:r>
              </a:p>
              <a:p>
                <a:pPr marL="0" indent="0">
                  <a:buNone/>
                </a:pPr>
                <a:r>
                  <a:rPr lang="el-GR" sz="7200" dirty="0"/>
                  <a:t> </a:t>
                </a:r>
                <a:r>
                  <a:rPr lang="el-GR" sz="7200" dirty="0" smtClean="0"/>
                  <a:t>                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7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72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l-GR" sz="7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l-GR" sz="7200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l-GR" sz="7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72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l-GR" sz="7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7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l-GR" sz="72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sub>
                    </m:sSub>
                    <m:r>
                      <a:rPr lang="el-GR" sz="7200" i="1">
                        <a:latin typeface="Cambria Math" panose="02040503050406030204" pitchFamily="18" charset="0"/>
                      </a:rPr>
                      <m:t>=177 </m:t>
                    </m:r>
                    <m:r>
                      <a:rPr lang="el-GR" sz="7200" i="1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endParaRPr lang="el-GR" sz="7200" dirty="0" smtClean="0"/>
              </a:p>
              <a:p>
                <a:pPr marL="0" indent="0">
                  <a:buNone/>
                </a:pPr>
                <a:r>
                  <a:rPr lang="el-GR" sz="7200" dirty="0" smtClean="0"/>
                  <a:t>    και η σταθερά </a:t>
                </a:r>
                <a14:m>
                  <m:oMath xmlns:m="http://schemas.openxmlformats.org/officeDocument/2006/math">
                    <m:r>
                      <a:rPr lang="en-US" sz="7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7200" dirty="0" smtClean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72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l-GR" sz="7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7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sz="7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7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l-GR" sz="7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l-GR" sz="7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7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l-GR" sz="7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l-GR" sz="7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l-GR" sz="7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7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l-GR" sz="7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l-GR" sz="7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7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7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sz="7200" i="1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sz="7200" dirty="0" smtClean="0"/>
              </a:p>
              <a:p>
                <a:pPr marL="0" indent="0">
                  <a:buNone/>
                </a:pPr>
                <a:r>
                  <a:rPr lang="en-US" sz="7200" dirty="0"/>
                  <a:t> </a:t>
                </a:r>
                <a:r>
                  <a:rPr lang="en-US" sz="7200" dirty="0" smtClean="0"/>
                  <a:t>   </a:t>
                </a:r>
                <a:r>
                  <a:rPr lang="el-GR" sz="7200" dirty="0" smtClean="0"/>
                  <a:t>αφού,</a:t>
                </a:r>
              </a:p>
              <a:p>
                <a:pPr marL="0" indent="0" algn="ctr">
                  <a:buNone/>
                </a:pPr>
                <a:r>
                  <a:rPr lang="el-GR" sz="72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7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7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l-GR" sz="7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sz="7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72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l-GR" sz="7200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l-GR" sz="7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l-GR" sz="7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l-GR" sz="7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l-GR" sz="7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7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  <m:sup>
                            <m:r>
                              <a:rPr lang="el-GR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l-GR" sz="72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l-GR" sz="7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7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l-GR" sz="7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l-GR" sz="7200" i="1">
                        <a:latin typeface="Cambria Math" panose="02040503050406030204" pitchFamily="18" charset="0"/>
                      </a:rPr>
                      <m:t>=9</m:t>
                    </m:r>
                    <m:sSub>
                      <m:sSubPr>
                        <m:ctrlPr>
                          <a:rPr lang="el-GR" sz="7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72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l-GR" sz="72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l-GR" sz="7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i="1">
                            <a:latin typeface="Cambria Math" panose="02040503050406030204" pitchFamily="18" charset="0"/>
                          </a:rPr>
                          <m:t>𝛢</m:t>
                        </m:r>
                      </m:e>
                      <m:sub>
                        <m:r>
                          <a:rPr lang="en-US" sz="72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l-GR" sz="7200" i="1">
                        <a:latin typeface="Cambria Math" panose="02040503050406030204" pitchFamily="18" charset="0"/>
                      </a:rPr>
                      <m:t>=8</m:t>
                    </m:r>
                    <m:sSub>
                      <m:sSubPr>
                        <m:ctrlPr>
                          <a:rPr lang="el-GR" sz="7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72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l-GR" sz="720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7200" b="0" i="1" smtClean="0"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l-GR" sz="720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7200" i="1">
                              <a:latin typeface="Cambria Math" panose="02040503050406030204" pitchFamily="18" charset="0"/>
                            </a:rPr>
                            <m:t>𝛦</m:t>
                          </m:r>
                        </m:e>
                        <m:sub>
                          <m:r>
                            <a:rPr lang="el-GR" sz="7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l-GR" sz="7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7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l-GR" sz="7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l-GR" sz="7200" dirty="0" smtClean="0"/>
              </a:p>
              <a:p>
                <a:pPr marL="0" indent="0">
                  <a:buNone/>
                </a:pPr>
                <a:r>
                  <a:rPr lang="el-GR" sz="7200" dirty="0"/>
                  <a:t> </a:t>
                </a:r>
                <a:r>
                  <a:rPr lang="el-GR" sz="7200" dirty="0" smtClean="0"/>
                  <a:t>   άρα,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7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l-GR" sz="7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l-GR" sz="7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7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sz="7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7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l-GR" sz="7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sz="7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7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l-GR" sz="7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l-GR" sz="7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7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l-GR" sz="7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l-GR" sz="7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7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7200" i="1">
                              <a:latin typeface="Cambria Math" panose="02040503050406030204" pitchFamily="18" charset="0"/>
                            </a:rPr>
                            <m:t>8</m:t>
                          </m:r>
                          <m:sSub>
                            <m:sSubPr>
                              <m:ctrlPr>
                                <a:rPr lang="el-GR" sz="7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7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l-GR" sz="7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sz="7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7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l-GR" sz="7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l-GR" sz="7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7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l-GR" sz="7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el-GR" sz="7200" i="1">
                          <a:latin typeface="Cambria Math" panose="02040503050406030204" pitchFamily="18" charset="0"/>
                        </a:rPr>
                        <m:t>=8</m:t>
                      </m:r>
                      <m:sSub>
                        <m:sSubPr>
                          <m:ctrlPr>
                            <a:rPr lang="el-GR" sz="7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7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l-GR" sz="7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7200" dirty="0" smtClean="0"/>
              </a:p>
              <a:p>
                <a:pPr marL="0" indent="0">
                  <a:buNone/>
                </a:pPr>
                <a:endParaRPr lang="el-GR" sz="7200" dirty="0"/>
              </a:p>
              <a:p>
                <a:pPr marL="0" indent="0">
                  <a:buNone/>
                </a:pPr>
                <a:endParaRPr lang="el-GR" sz="2100" dirty="0" smtClean="0"/>
              </a:p>
              <a:p>
                <a:pPr marL="0" indent="0">
                  <a:buNone/>
                </a:pPr>
                <a:r>
                  <a:rPr lang="el-GR" sz="2100" dirty="0"/>
                  <a:t> </a:t>
                </a:r>
              </a:p>
              <a:p>
                <a:pPr marL="0" indent="0">
                  <a:buNone/>
                </a:pPr>
                <a:endParaRPr lang="el-GR" sz="1900" dirty="0"/>
              </a:p>
              <a:p>
                <a:pPr marL="0" indent="0">
                  <a:buNone/>
                </a:pPr>
                <a:endParaRPr lang="el-GR" sz="1800" dirty="0"/>
              </a:p>
              <a:p>
                <a:pPr marL="0" indent="0">
                  <a:buNone/>
                </a:pPr>
                <a:endParaRPr lang="el-GR" sz="1800" dirty="0"/>
              </a:p>
              <a:p>
                <a:pPr marL="0" indent="0">
                  <a:buNone/>
                </a:pPr>
                <a:endParaRPr lang="el-GR" dirty="0" smtClean="0"/>
              </a:p>
              <a:p>
                <a:pPr marL="0" indent="0">
                  <a:buNone/>
                </a:pPr>
                <a:r>
                  <a:rPr lang="el-GR" dirty="0"/>
                  <a:t> </a:t>
                </a:r>
                <a:r>
                  <a:rPr lang="el-GR" dirty="0" smtClean="0"/>
                  <a:t>   </a:t>
                </a: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33" t="-257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6845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</a:t>
            </a:r>
            <a:r>
              <a:rPr lang="el-GR" dirty="0" smtClean="0"/>
              <a:t>υδραυλικού </a:t>
            </a:r>
            <a:r>
              <a:rPr lang="el-GR" dirty="0"/>
              <a:t>ε</a:t>
            </a:r>
            <a:r>
              <a:rPr lang="el-GR" dirty="0" smtClean="0"/>
              <a:t>πενεργητή</a:t>
            </a:r>
            <a:endParaRPr lang="el-G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1800" dirty="0" smtClean="0"/>
                  <a:t> </a:t>
                </a:r>
                <a:r>
                  <a:rPr lang="el-GR" sz="1800" dirty="0"/>
                  <a:t>Η μέση τιμή και το εύρος εναλλαγής του φορτίου λειτουργίας είναι,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l-GR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800" i="1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l-G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l-GR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l-GR" sz="1800" i="1">
                          <a:latin typeface="Cambria Math" panose="02040503050406030204" pitchFamily="18" charset="0"/>
                        </a:rPr>
                        <m:t>=181,93 </m:t>
                      </m:r>
                      <m:r>
                        <a:rPr lang="el-GR" sz="1800" i="1">
                          <a:latin typeface="Cambria Math" panose="02040503050406030204" pitchFamily="18" charset="0"/>
                        </a:rPr>
                        <m:t>𝑘𝑁</m:t>
                      </m:r>
                      <m:r>
                        <a:rPr lang="el-GR" sz="1800" i="1">
                          <a:latin typeface="Cambria Math" panose="02040503050406030204" pitchFamily="18" charset="0"/>
                        </a:rPr>
                        <m:t> &amp; </m:t>
                      </m:r>
                      <m:sSub>
                        <m:sSubPr>
                          <m:ctrlPr>
                            <a:rPr lang="el-G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l-GR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1800" i="1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l-G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l-GR" sz="1800" i="1">
                          <a:latin typeface="Cambria Math" panose="02040503050406030204" pitchFamily="18" charset="0"/>
                        </a:rPr>
                        <m:t>=4,9 </m:t>
                      </m:r>
                      <m:r>
                        <a:rPr lang="el-GR" sz="1800" i="1">
                          <a:latin typeface="Cambria Math" panose="02040503050406030204" pitchFamily="18" charset="0"/>
                        </a:rPr>
                        <m:t>𝑘𝑁</m:t>
                      </m:r>
                    </m:oMath>
                  </m:oMathPara>
                </a14:m>
                <a:endParaRPr lang="el-GR" sz="1800" dirty="0"/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l-GR" sz="1800" dirty="0"/>
                  <a:t> Για όριο διαρκούς αντοχής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=70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US" sz="1800" dirty="0"/>
                  <a:t> </a:t>
                </a:r>
                <a:r>
                  <a:rPr lang="el-GR" sz="1800" dirty="0"/>
                  <a:t> και  συντελεστή ασφαλείας </a:t>
                </a:r>
                <a14:m>
                  <m:oMath xmlns:m="http://schemas.openxmlformats.org/officeDocument/2006/math">
                    <m:r>
                      <a:rPr lang="el-GR" sz="1800" i="1">
                        <a:latin typeface="Cambria Math" panose="02040503050406030204" pitchFamily="18" charset="0"/>
                      </a:rPr>
                      <m:t>𝛮</m:t>
                    </m:r>
                    <m:r>
                      <a:rPr lang="el-GR" sz="1800" i="1">
                        <a:latin typeface="Cambria Math" panose="02040503050406030204" pitchFamily="18" charset="0"/>
                      </a:rPr>
                      <m:t>=1,4</m:t>
                    </m:r>
                  </m:oMath>
                </a14:m>
                <a:r>
                  <a:rPr lang="el-GR" sz="1800" dirty="0"/>
                  <a:t>,</a:t>
                </a:r>
              </a:p>
              <a:p>
                <a:pPr marL="0" indent="0">
                  <a:buNone/>
                </a:pPr>
                <a:r>
                  <a:rPr lang="el-GR" sz="1800" dirty="0"/>
                  <a:t>                                   </a:t>
                </a:r>
                <a:r>
                  <a:rPr lang="en-US" sz="1800" dirty="0" smtClean="0"/>
                  <a:t>                     </a:t>
                </a:r>
                <a:r>
                  <a:rPr lang="el-GR" sz="18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l-GR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l-GR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f>
                      <m:f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l-G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l-GR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l-G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l-GR" sz="1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l-GR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l-G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l-GR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18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 smtClean="0"/>
                  <a:t>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𝛢</m:t>
                        </m:r>
                      </m:e>
                      <m:sub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l-GR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sz="1800" i="1">
                        <a:latin typeface="Cambria Math" panose="02040503050406030204" pitchFamily="18" charset="0"/>
                      </a:rPr>
                      <m:t>𝛮</m:t>
                    </m:r>
                    <m:d>
                      <m:d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l-G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l-GR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l-GR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18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l-GR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l-G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l-GR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18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l-GR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l-GR" sz="1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l-GR" sz="18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l-GR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l-GR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18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l-GR" sz="1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l-GR" sz="1800" i="1">
                        <a:latin typeface="Cambria Math" panose="02040503050406030204" pitchFamily="18" charset="0"/>
                      </a:rPr>
                      <m:t>=333,96 </m:t>
                    </m:r>
                    <m:sSup>
                      <m:sSup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 smtClean="0"/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1800" dirty="0"/>
                  <a:t> </a:t>
                </a:r>
                <a:r>
                  <a:rPr lang="el-GR" sz="1800" dirty="0" smtClean="0"/>
                  <a:t>Καταλήγουμε στη χρήση τεσσάρων κοχλιών </a:t>
                </a:r>
                <a:r>
                  <a:rPr lang="en-US" sz="1800" dirty="0" smtClean="0"/>
                  <a:t>M24 </a:t>
                </a:r>
                <a:r>
                  <a:rPr lang="el-GR" sz="1800" dirty="0" smtClean="0"/>
                  <a:t>κατηγορίας </a:t>
                </a:r>
                <a14:m>
                  <m:oMath xmlns:m="http://schemas.openxmlformats.org/officeDocument/2006/math">
                    <m:r>
                      <a:rPr lang="el-GR" sz="1800" b="0" i="1" smtClean="0">
                        <a:latin typeface="Cambria Math" panose="02040503050406030204" pitchFamily="18" charset="0"/>
                      </a:rPr>
                      <m:t>12.9</m:t>
                    </m:r>
                  </m:oMath>
                </a14:m>
                <a:endParaRPr lang="el-GR" sz="1800" dirty="0" smtClean="0"/>
              </a:p>
              <a:p>
                <a:pPr marL="0" indent="0">
                  <a:buNone/>
                </a:pPr>
                <a:r>
                  <a:rPr lang="el-GR" sz="1800" dirty="0"/>
                  <a:t> </a:t>
                </a:r>
              </a:p>
              <a:p>
                <a:pPr marL="0" indent="0">
                  <a:buNone/>
                </a:pPr>
                <a:endParaRPr lang="el-GR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33" t="-151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654" y="2658573"/>
            <a:ext cx="2779608" cy="28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17" y="4635464"/>
            <a:ext cx="5496692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1708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</a:t>
            </a:r>
            <a:r>
              <a:rPr lang="el-GR" dirty="0" smtClean="0"/>
              <a:t>υδραυλικού </a:t>
            </a:r>
            <a:r>
              <a:rPr lang="el-GR" dirty="0"/>
              <a:t>ε</a:t>
            </a:r>
            <a:r>
              <a:rPr lang="el-GR" dirty="0" smtClean="0"/>
              <a:t>πενεργητή</a:t>
            </a:r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28</a:t>
            </a:fld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24287"/>
            <a:ext cx="3240000" cy="1382857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536" y="2024287"/>
            <a:ext cx="5801144" cy="1382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02414" y="2598945"/>
            <a:ext cx="1571844" cy="43821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54833" y="2375076"/>
            <a:ext cx="196242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8969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και έλεγχος υδραυλικού συστήματος σεισμικής τράπεζας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Εισαγωγή – προτεινόμενες λύσεις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Σχεδιασμός σεισμικής τράπεζας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Σχεδιασμός </a:t>
            </a:r>
            <a:r>
              <a:rPr lang="el-GR" sz="2800" dirty="0"/>
              <a:t>υ</a:t>
            </a:r>
            <a:r>
              <a:rPr lang="el-GR" sz="2800" dirty="0" smtClean="0"/>
              <a:t>δραυλικής εγκατάστασης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Έλεγχος</a:t>
            </a:r>
            <a:r>
              <a:rPr lang="el-GR" sz="3000" dirty="0" smtClean="0"/>
              <a:t> υδραυλικής εγκατάστασης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29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925456" y="2659772"/>
            <a:ext cx="704536" cy="1200329"/>
            <a:chOff x="6234439" y="1931486"/>
            <a:chExt cx="1275632" cy="1439791"/>
          </a:xfrm>
        </p:grpSpPr>
        <p:sp>
          <p:nvSpPr>
            <p:cNvPr id="7" name="Left Brace 6"/>
            <p:cNvSpPr/>
            <p:nvPr/>
          </p:nvSpPr>
          <p:spPr>
            <a:xfrm>
              <a:off x="7183747" y="1931486"/>
              <a:ext cx="326324" cy="1439791"/>
            </a:xfrm>
            <a:prstGeom prst="leftBrac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6234439" y="2647131"/>
              <a:ext cx="949308" cy="425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7619454" y="2614429"/>
            <a:ext cx="4562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Υδραυλικός Επενεργητής</a:t>
            </a:r>
          </a:p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Σύνδεση τράπεζας – κυλίνδρων</a:t>
            </a:r>
          </a:p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Υδραυλικό Κύκλωμα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218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Εισαγωγή – Προτεινόμενες λύσεις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b="1" dirty="0" smtClean="0"/>
              <a:t>Σχεδιασμός βάσης για δυνατότητα κίνησης</a:t>
            </a:r>
          </a:p>
          <a:p>
            <a:pPr>
              <a:buFont typeface="Calibri" panose="020F0502020204030204" pitchFamily="34" charset="0"/>
              <a:buChar char="﻿"/>
            </a:pPr>
            <a:r>
              <a:rPr lang="el-GR" dirty="0" smtClean="0"/>
              <a:t>Αρχική ιδέα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dirty="0" smtClean="0"/>
              <a:t>Κίνηση τράπεζας με χρήση γραμμικών οδηγών και ρουλεμάν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dirty="0" smtClean="0"/>
              <a:t>Στήριξη αυτών σε κατασκευή – «σκαλωσιά»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l-GR" dirty="0" smtClean="0"/>
              <a:t> Μειονεκτήματα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dirty="0" smtClean="0"/>
              <a:t>Πολύπλοκη σχεδίαση και σύνδεση εξαρτημάτων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dirty="0" err="1" smtClean="0"/>
              <a:t>Καμπτικά</a:t>
            </a:r>
            <a:r>
              <a:rPr lang="el-GR" dirty="0" smtClean="0"/>
              <a:t> φορτία στους γραμμικούς οδηγούς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dirty="0" smtClean="0"/>
              <a:t>Παραλαβή των </a:t>
            </a:r>
            <a:r>
              <a:rPr lang="el-GR" dirty="0" err="1" smtClean="0"/>
              <a:t>καμπτικών</a:t>
            </a:r>
            <a:r>
              <a:rPr lang="el-GR" dirty="0" smtClean="0"/>
              <a:t> φορτίων από τη βάση</a:t>
            </a:r>
          </a:p>
          <a:p>
            <a:endParaRPr lang="el-GR" dirty="0" smtClean="0"/>
          </a:p>
          <a:p>
            <a:endParaRPr lang="el-GR" dirty="0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380" y="2129361"/>
            <a:ext cx="3268980" cy="326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Σύνδεση τράπεζας - κυλίνδρων</a:t>
            </a:r>
            <a:endParaRPr lang="el-G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 </a:t>
                </a:r>
                <a:r>
                  <a:rPr lang="el-GR" dirty="0" smtClean="0"/>
                  <a:t>Δημιουργία μηχανισμού που λειτουργεί ως άρθρωση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l-GR" dirty="0"/>
                  <a:t> </a:t>
                </a:r>
                <a:r>
                  <a:rPr lang="el-GR" dirty="0" smtClean="0"/>
                  <a:t>Κατασκευή από κοινό κράμα χάλυβα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=620,4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𝑀𝑃𝑎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l-GR" dirty="0" smtClean="0"/>
              </a:p>
              <a:p>
                <a:pPr marL="91440" lvl="2" indent="-91440">
                  <a:spcBef>
                    <a:spcPts val="1200"/>
                  </a:spcBef>
                  <a:spcAft>
                    <a:spcPts val="200"/>
                  </a:spcAft>
                  <a:buSzPct val="100000"/>
                  <a:buFont typeface="Wingdings" panose="05000000000000000000" pitchFamily="2" charset="2"/>
                  <a:buChar char="Ø"/>
                </a:pPr>
                <a:r>
                  <a:rPr lang="el-GR" sz="2000" dirty="0"/>
                  <a:t> </a:t>
                </a:r>
                <a:r>
                  <a:rPr lang="el-GR" sz="2000" dirty="0" smtClean="0"/>
                  <a:t>Χρήση κοχλιών Μ24 κατηγορίας </a:t>
                </a:r>
                <a14:m>
                  <m:oMath xmlns:m="http://schemas.openxmlformats.org/officeDocument/2006/math">
                    <m:r>
                      <a:rPr lang="el-GR" sz="2000" i="1" dirty="0" smtClean="0">
                        <a:latin typeface="Cambria Math" panose="02040503050406030204" pitchFamily="18" charset="0"/>
                      </a:rPr>
                      <m:t>14.9</m:t>
                    </m:r>
                  </m:oMath>
                </a14:m>
                <a:r>
                  <a:rPr lang="en-US" sz="2000" i="1" dirty="0" smtClean="0"/>
                  <a:t> </a:t>
                </a:r>
                <a:r>
                  <a:rPr lang="en-US" sz="2000" dirty="0" smtClean="0"/>
                  <a:t>(DIN-ISO_898_part_1)</a:t>
                </a:r>
                <a:endParaRPr lang="en-US" sz="2000" dirty="0"/>
              </a:p>
              <a:p>
                <a:pPr marL="0" indent="0">
                  <a:buNone/>
                </a:pPr>
                <a:endParaRPr lang="en-US" i="1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i="1" dirty="0" smtClean="0"/>
                  <a:t> </a:t>
                </a:r>
                <a:r>
                  <a:rPr lang="el-GR" dirty="0" smtClean="0"/>
                  <a:t>Έλεγχος σε εφελκυσμό για τη δύναμη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l-GR" i="1">
                        <a:latin typeface="Cambria Math" panose="02040503050406030204" pitchFamily="18" charset="0"/>
                      </a:rPr>
                      <m:t>=246514 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l-GR" i="1" dirty="0" smtClean="0"/>
                  <a:t> </a:t>
                </a:r>
                <a:r>
                  <a:rPr lang="el-GR" dirty="0" smtClean="0"/>
                  <a:t>μέσω προσομοίωσης στο </a:t>
                </a:r>
                <a:r>
                  <a:rPr lang="en-US" i="1" dirty="0" err="1" smtClean="0"/>
                  <a:t>Solidworks</a:t>
                </a:r>
                <a:r>
                  <a:rPr lang="en-US" dirty="0" smtClean="0"/>
                  <a:t>: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1667" r="-151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18" y="1845734"/>
            <a:ext cx="2880000" cy="17290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85" y="4037671"/>
            <a:ext cx="2520000" cy="18314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907" y="4036694"/>
            <a:ext cx="3061790" cy="1832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816" y="4036694"/>
            <a:ext cx="3101745" cy="18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7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και έλεγχος υδραυλικού συστήματος σεισμικής τράπεζας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Εισαγωγή – προτεινόμενες λύσεις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Σχεδιασμός σεισμικής τράπεζας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Σχεδιασμός </a:t>
            </a:r>
            <a:r>
              <a:rPr lang="el-GR" sz="2800" dirty="0"/>
              <a:t>υ</a:t>
            </a:r>
            <a:r>
              <a:rPr lang="el-GR" sz="2800" dirty="0" smtClean="0"/>
              <a:t>δραυλικής εγκατάστασης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Έλεγχος</a:t>
            </a:r>
            <a:r>
              <a:rPr lang="el-GR" sz="3000" dirty="0" smtClean="0"/>
              <a:t> υδραυλικής εγκατάστασης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31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925456" y="2659772"/>
            <a:ext cx="704536" cy="1200329"/>
            <a:chOff x="6234439" y="1931486"/>
            <a:chExt cx="1275632" cy="1439791"/>
          </a:xfrm>
        </p:grpSpPr>
        <p:sp>
          <p:nvSpPr>
            <p:cNvPr id="7" name="Left Brace 6"/>
            <p:cNvSpPr/>
            <p:nvPr/>
          </p:nvSpPr>
          <p:spPr>
            <a:xfrm>
              <a:off x="7183747" y="1931486"/>
              <a:ext cx="326324" cy="1439791"/>
            </a:xfrm>
            <a:prstGeom prst="leftBrac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6234439" y="2647131"/>
              <a:ext cx="949308" cy="425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7619454" y="2614429"/>
            <a:ext cx="4562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Υδραυλικός Επενεργητής</a:t>
            </a:r>
          </a:p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Σύνδεση τράπεζας – κυλίνδρων</a:t>
            </a:r>
          </a:p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Υδραυλικό Κύκλωμα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456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45" y="489397"/>
            <a:ext cx="10338538" cy="570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8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Σχεδιασμός υδραυλικού κυκλώματος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l-GR" dirty="0" smtClean="0"/>
                  <a:t>Σχεδίαση τέτοια ώστε να είναι ασφαλές σε περίπτωση αύξησης της πιέσεως πάνω απο τα επιτρεπτά όρια.</a:t>
                </a:r>
              </a:p>
              <a:p>
                <a:r>
                  <a:rPr lang="el-GR" dirty="0" smtClean="0"/>
                  <a:t>Αρχικές εκτιμήσεις: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l-GR" i="1">
                        <a:latin typeface="Cambria Math" panose="02040503050406030204" pitchFamily="18" charset="0"/>
                      </a:rPr>
                      <m:t>=1700 </m:t>
                    </m:r>
                    <m:f>
                      <m:fPr>
                        <m:type m:val="lin"/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𝑙𝑡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&amp;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=350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l-GR" dirty="0" smtClean="0"/>
              </a:p>
              <a:p>
                <a:r>
                  <a:rPr lang="el-GR" dirty="0" smtClean="0"/>
                  <a:t>Η υδραυλική εγκατάσταση αποτελείται απο: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l-GR" dirty="0"/>
                  <a:t> </a:t>
                </a:r>
                <a:r>
                  <a:rPr lang="el-GR" dirty="0" smtClean="0"/>
                  <a:t>Τον τάκο του κυκλώματος: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el-GR" sz="1600" dirty="0" smtClean="0"/>
                  <a:t> Ασφαλιστικό αντλίας </a:t>
                </a:r>
                <a14:m>
                  <m:oMath xmlns:m="http://schemas.openxmlformats.org/officeDocument/2006/math">
                    <m:r>
                      <a:rPr lang="el-GR" sz="1600" b="0" i="1" smtClean="0">
                        <a:latin typeface="Cambria Math" panose="02040503050406030204" pitchFamily="18" charset="0"/>
                      </a:rPr>
                      <m:t>(400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𝑏𝑎𝑟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l-GR" sz="1600" dirty="0" smtClean="0"/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el-GR" sz="1600" dirty="0"/>
                  <a:t> </a:t>
                </a:r>
                <a:r>
                  <a:rPr lang="el-GR" sz="1600" dirty="0" smtClean="0"/>
                  <a:t>Αντεπίστροφη βαλβίδα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el-GR" sz="1600" dirty="0"/>
                  <a:t> </a:t>
                </a:r>
                <a:r>
                  <a:rPr lang="el-GR" sz="1600" dirty="0" smtClean="0"/>
                  <a:t>Ασφαλιστικό κυκλώματος</a:t>
                </a:r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350 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𝑏𝑎𝑟</m:t>
                        </m:r>
                      </m:e>
                    </m:d>
                  </m:oMath>
                </a14:m>
                <a:endParaRPr lang="en-US" sz="1600" b="0" dirty="0" smtClean="0"/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 smtClean="0"/>
                  <a:t> T</a:t>
                </a:r>
                <a:r>
                  <a:rPr lang="el-GR" dirty="0" smtClean="0"/>
                  <a:t>ον τάκο της σερβοβαλβίδας: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el-GR" sz="1600" dirty="0"/>
                  <a:t> </a:t>
                </a:r>
                <a:r>
                  <a:rPr lang="el-GR" sz="1600" dirty="0" smtClean="0"/>
                  <a:t> Βαλβίδα κατεύθυνσης της ροής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el-GR" sz="1600" dirty="0"/>
                  <a:t> </a:t>
                </a:r>
                <a:r>
                  <a:rPr lang="el-GR" sz="1600" dirty="0" smtClean="0"/>
                  <a:t> Σερβοβαλβίδα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l-GR" dirty="0" smtClean="0"/>
                  <a:t> 32 συσσωρευτές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4" t="-1970" r="-848" b="-152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776" y="3006844"/>
            <a:ext cx="5387896" cy="297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1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υδραυλικού κυκλώματος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l-GR" dirty="0" smtClean="0"/>
                  <a:t>Τελικά:</a:t>
                </a:r>
              </a:p>
              <a:p>
                <a:pPr lvl="3">
                  <a:buFont typeface="Wingdings" panose="05000000000000000000" pitchFamily="2" charset="2"/>
                  <a:buChar char="Ø"/>
                </a:pPr>
                <a:r>
                  <a:rPr lang="el-GR" sz="1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l-GR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l-G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l-GR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l-G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l-G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l-GR" sz="1800" i="1">
                                            <a:latin typeface="Cambria Math" panose="02040503050406030204" pitchFamily="18" charset="0"/>
                                          </a:rPr>
                                          <m:t>𝑝𝑖𝑠𝑡𝑜𝑛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l-GR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l-GR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l-G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l-G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sz="1800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l-GR" sz="1800" i="1">
                                            <a:latin typeface="Cambria Math" panose="02040503050406030204" pitchFamily="18" charset="0"/>
                                          </a:rPr>
                                          <m:t>𝑟𝑜𝑑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l-GR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el-GR" sz="1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l-GR" sz="1800" i="1">
                        <a:latin typeface="Cambria Math" panose="02040503050406030204" pitchFamily="18" charset="0"/>
                      </a:rPr>
                      <m:t>=1695,82 </m:t>
                    </m:r>
                    <m:r>
                      <a:rPr lang="el-GR" sz="1800" i="1">
                        <a:latin typeface="Cambria Math" panose="02040503050406030204" pitchFamily="18" charset="0"/>
                      </a:rPr>
                      <m:t>𝑙𝑡</m:t>
                    </m:r>
                    <m:r>
                      <a:rPr lang="el-GR" sz="18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sz="1800" i="1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en-US" sz="1800" dirty="0" smtClean="0"/>
                  <a:t>,</a:t>
                </a:r>
                <a:r>
                  <a:rPr lang="el-GR" sz="1800" dirty="0" smtClean="0"/>
                  <a:t> </a:t>
                </a:r>
                <a:r>
                  <a:rPr lang="el-GR" sz="1800" dirty="0"/>
                  <a:t> </a:t>
                </a:r>
                <a:r>
                  <a:rPr lang="el-GR" sz="1800" dirty="0" smtClean="0"/>
                  <a:t>για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=2,83 </m:t>
                    </m:r>
                    <m:f>
                      <m:fPr>
                        <m:type m:val="li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𝑠𝑒𝑐</m:t>
                        </m:r>
                      </m:den>
                    </m:f>
                  </m:oMath>
                </a14:m>
                <a:endParaRPr lang="en-US" sz="1800" dirty="0" smtClean="0"/>
              </a:p>
              <a:p>
                <a:pPr lvl="3">
                  <a:buFont typeface="Wingdings" panose="05000000000000000000" pitchFamily="2" charset="2"/>
                  <a:buChar char="Ø"/>
                </a:pP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=350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n-US" sz="1800" dirty="0" smtClean="0"/>
              </a:p>
              <a:p>
                <a:pPr lvl="3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l-G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250 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𝑙𝑡</m:t>
                    </m:r>
                  </m:oMath>
                </a14:m>
                <a:r>
                  <a:rPr lang="en-US" sz="1800" dirty="0" smtClean="0"/>
                  <a:t> </a:t>
                </a:r>
                <a:r>
                  <a:rPr lang="el-GR" sz="1800" dirty="0" smtClean="0"/>
                  <a:t>για διάρκεια πειράματος </a:t>
                </a:r>
                <a14:m>
                  <m:oMath xmlns:m="http://schemas.openxmlformats.org/officeDocument/2006/math">
                    <m:r>
                      <a:rPr lang="el-GR" sz="1800" b="0" i="1" smtClean="0">
                        <a:latin typeface="Cambria Math" panose="02040503050406030204" pitchFamily="18" charset="0"/>
                      </a:rPr>
                      <m:t>14 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r>
                  <a:rPr lang="en-US" sz="1800" dirty="0" smtClean="0"/>
                  <a:t> (</a:t>
                </a:r>
                <a:r>
                  <a:rPr lang="el-GR" sz="1800" dirty="0" smtClean="0"/>
                  <a:t> μέσω κώδικα που αναπτύχθηκε σε </a:t>
                </a:r>
                <a:r>
                  <a:rPr lang="en-US" sz="1800" i="1" dirty="0" err="1" smtClean="0"/>
                  <a:t>Matlab</a:t>
                </a:r>
                <a:r>
                  <a:rPr lang="en-US" sz="1800" i="1" dirty="0" smtClean="0"/>
                  <a:t> </a:t>
                </a:r>
                <a:r>
                  <a:rPr lang="en-US" sz="1800" dirty="0" smtClean="0"/>
                  <a:t>)</a:t>
                </a:r>
                <a:endParaRPr lang="el-GR" sz="2200" i="1" dirty="0" smtClean="0"/>
              </a:p>
              <a:p>
                <a:pPr marL="0" indent="0">
                  <a:buNone/>
                </a:pPr>
                <a:r>
                  <a:rPr lang="el-GR" dirty="0" smtClean="0"/>
                  <a:t>Βάσει των παραπάνω επιλέχθηκαν:</a:t>
                </a:r>
              </a:p>
              <a:p>
                <a:pPr lvl="3">
                  <a:buFont typeface="Wingdings" panose="05000000000000000000" pitchFamily="2" charset="2"/>
                  <a:buChar char="ü"/>
                </a:pPr>
                <a:r>
                  <a:rPr lang="el-GR" dirty="0" smtClean="0"/>
                  <a:t> Υδραυλικό υγρό</a:t>
                </a:r>
              </a:p>
              <a:p>
                <a:pPr lvl="3">
                  <a:buFont typeface="Wingdings" panose="05000000000000000000" pitchFamily="2" charset="2"/>
                  <a:buChar char="ü"/>
                </a:pPr>
                <a:r>
                  <a:rPr lang="el-GR" dirty="0"/>
                  <a:t> </a:t>
                </a:r>
                <a:r>
                  <a:rPr lang="el-GR" dirty="0" smtClean="0"/>
                  <a:t>Αντλία – Κινητήρας</a:t>
                </a:r>
              </a:p>
              <a:p>
                <a:pPr lvl="3">
                  <a:buFont typeface="Wingdings" panose="05000000000000000000" pitchFamily="2" charset="2"/>
                  <a:buChar char="ü"/>
                </a:pPr>
                <a:r>
                  <a:rPr lang="el-GR" dirty="0"/>
                  <a:t> </a:t>
                </a:r>
                <a:r>
                  <a:rPr lang="el-GR" dirty="0" smtClean="0"/>
                  <a:t>Ασφαλιστικά</a:t>
                </a:r>
              </a:p>
              <a:p>
                <a:pPr lvl="3">
                  <a:buFont typeface="Wingdings" panose="05000000000000000000" pitchFamily="2" charset="2"/>
                  <a:buChar char="ü"/>
                </a:pPr>
                <a:r>
                  <a:rPr lang="el-GR" dirty="0"/>
                  <a:t> </a:t>
                </a:r>
                <a:r>
                  <a:rPr lang="el-GR" dirty="0" smtClean="0"/>
                  <a:t>Αντεπίστροφη βαλβίδα</a:t>
                </a:r>
              </a:p>
              <a:p>
                <a:pPr lvl="3">
                  <a:buFont typeface="Wingdings" panose="05000000000000000000" pitchFamily="2" charset="2"/>
                  <a:buChar char="ü"/>
                </a:pPr>
                <a:r>
                  <a:rPr lang="el-GR" dirty="0"/>
                  <a:t> </a:t>
                </a:r>
                <a:r>
                  <a:rPr lang="el-GR" dirty="0" smtClean="0"/>
                  <a:t>Βαλβίδα κατεύθυνσης της ροής</a:t>
                </a:r>
              </a:p>
              <a:p>
                <a:pPr lvl="3">
                  <a:buFont typeface="Wingdings" panose="05000000000000000000" pitchFamily="2" charset="2"/>
                  <a:buChar char="ü"/>
                </a:pPr>
                <a:r>
                  <a:rPr lang="el-GR" dirty="0"/>
                  <a:t> </a:t>
                </a:r>
                <a:r>
                  <a:rPr lang="el-GR" dirty="0" smtClean="0"/>
                  <a:t>Φίλτρο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66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213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υδραυλικού κυκλώματος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l-GR" sz="2400" b="1" dirty="0" smtClean="0"/>
              <a:t>Υδραυλικό υγρό</a:t>
            </a:r>
          </a:p>
          <a:p>
            <a:r>
              <a:rPr lang="en-US" i="1" dirty="0"/>
              <a:t>DTE</a:t>
            </a:r>
            <a:r>
              <a:rPr lang="el-GR" i="1" dirty="0"/>
              <a:t> 10 </a:t>
            </a:r>
            <a:r>
              <a:rPr lang="en-US" i="1" dirty="0"/>
              <a:t>Excel</a:t>
            </a:r>
            <a:r>
              <a:rPr lang="el-GR" i="1" dirty="0"/>
              <a:t> 100 </a:t>
            </a:r>
            <a:r>
              <a:rPr lang="el-GR" dirty="0"/>
              <a:t>της εταιρίας</a:t>
            </a:r>
            <a:r>
              <a:rPr lang="el-GR" i="1" dirty="0"/>
              <a:t> </a:t>
            </a:r>
            <a:r>
              <a:rPr lang="en-US" i="1" dirty="0"/>
              <a:t>Mobil</a:t>
            </a:r>
            <a:endParaRPr lang="el-GR" dirty="0" smtClean="0"/>
          </a:p>
          <a:p>
            <a:endParaRPr lang="el-GR" dirty="0"/>
          </a:p>
          <a:p>
            <a:endParaRPr lang="el-GR" dirty="0" smtClean="0"/>
          </a:p>
          <a:p>
            <a:pPr marL="0" indent="0">
              <a:buNone/>
            </a:pPr>
            <a:r>
              <a:rPr lang="el-GR" dirty="0" smtClean="0"/>
              <a:t>  </a:t>
            </a:r>
            <a:r>
              <a:rPr lang="el-GR" sz="2200" dirty="0" smtClean="0"/>
              <a:t>Κριτήρια επιλογής: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l-GR" sz="1900" dirty="0"/>
              <a:t> </a:t>
            </a:r>
            <a:r>
              <a:rPr lang="el-GR" sz="1900" dirty="0" smtClean="0"/>
              <a:t>Ελάχιστη συνεκτικότητα λειτουργίας όσο το δυνατόν μεγαλύτερη για αποφυγή:</a:t>
            </a:r>
          </a:p>
          <a:p>
            <a:pPr lvl="7">
              <a:buFont typeface="Wingdings" panose="05000000000000000000" pitchFamily="2" charset="2"/>
              <a:buChar char="ü"/>
            </a:pPr>
            <a:r>
              <a:rPr lang="el-GR" sz="1700" dirty="0" smtClean="0"/>
              <a:t> Διαφυγής από μικρά ανοίγματα</a:t>
            </a:r>
          </a:p>
          <a:p>
            <a:pPr lvl="7">
              <a:buFont typeface="Wingdings" panose="05000000000000000000" pitchFamily="2" charset="2"/>
              <a:buChar char="ü"/>
            </a:pPr>
            <a:r>
              <a:rPr lang="el-GR" sz="1700" dirty="0"/>
              <a:t> </a:t>
            </a:r>
            <a:r>
              <a:rPr lang="el-GR" sz="1700" dirty="0" smtClean="0"/>
              <a:t>Ανάπτυξη υψηλών θερμοκρασιών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l-GR" sz="2100" dirty="0"/>
              <a:t> </a:t>
            </a:r>
            <a:r>
              <a:rPr lang="el-GR" sz="2100" dirty="0" smtClean="0"/>
              <a:t> </a:t>
            </a:r>
            <a:r>
              <a:rPr lang="el-GR" sz="1900" dirty="0" smtClean="0"/>
              <a:t>Ύπαρξη πρόσθετων συστατικών για:</a:t>
            </a:r>
          </a:p>
          <a:p>
            <a:pPr lvl="7">
              <a:buFont typeface="Wingdings" panose="05000000000000000000" pitchFamily="2" charset="2"/>
              <a:buChar char="ü"/>
            </a:pPr>
            <a:r>
              <a:rPr lang="el-GR" sz="1700" dirty="0" smtClean="0"/>
              <a:t> Προστασία έναντι οξειδώσεως</a:t>
            </a:r>
          </a:p>
          <a:p>
            <a:pPr lvl="7">
              <a:buFont typeface="Wingdings" panose="05000000000000000000" pitchFamily="2" charset="2"/>
              <a:buChar char="ü"/>
            </a:pPr>
            <a:r>
              <a:rPr lang="el-GR" sz="1700" dirty="0"/>
              <a:t> </a:t>
            </a:r>
            <a:r>
              <a:rPr lang="el-GR" sz="1700" dirty="0" smtClean="0"/>
              <a:t>Αυξημένη αντοχή στη γήρανση</a:t>
            </a:r>
          </a:p>
          <a:p>
            <a:pPr marL="0" indent="0">
              <a:buNone/>
            </a:pPr>
            <a:r>
              <a:rPr lang="el-GR" sz="2200" dirty="0" smtClean="0"/>
              <a:t> </a:t>
            </a:r>
          </a:p>
          <a:p>
            <a:pPr marL="1271400" lvl="7" indent="0">
              <a:buNone/>
            </a:pPr>
            <a:endParaRPr lang="el-GR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813188"/>
              </p:ext>
            </p:extLst>
          </p:nvPr>
        </p:nvGraphicFramePr>
        <p:xfrm>
          <a:off x="5036820" y="1845734"/>
          <a:ext cx="6118860" cy="16470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8625"/>
                <a:gridCol w="3150235"/>
              </a:tblGrid>
              <a:tr h="5842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300">
                          <a:effectLst/>
                        </a:rPr>
                        <a:t>OIL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</a:tr>
              <a:tr h="50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Manufacturer 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Mobil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Series 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DTE 10 Excel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77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Iso Viscosity Grade 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100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03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Density at 15 C [kg/m^3]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877,30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Viscosity at 40 C [cSt]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99,80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Viscosity at 40 C [m^2/sec]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0,0000998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Viscosity at 100 C [cSt]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13,00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Viscosity at 100 C [m^2/sec]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0,000013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1853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υδραυλικού κυκλώματος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l-GR" b="1" dirty="0" smtClean="0"/>
                  <a:t>Αντλία</a:t>
                </a:r>
              </a:p>
              <a:p>
                <a:r>
                  <a:rPr lang="en-US" i="1" dirty="0" smtClean="0"/>
                  <a:t>A2FO Size 80 </a:t>
                </a:r>
                <a:r>
                  <a:rPr lang="el-GR" dirty="0" smtClean="0"/>
                  <a:t>της εταιρίας </a:t>
                </a:r>
                <a:r>
                  <a:rPr lang="en-US" i="1" dirty="0" smtClean="0"/>
                  <a:t>Bosch-Rexroth</a:t>
                </a:r>
              </a:p>
              <a:p>
                <a:endParaRPr lang="en-US" i="1" dirty="0"/>
              </a:p>
              <a:p>
                <a:endParaRPr lang="en-US" i="1" dirty="0" smtClean="0"/>
              </a:p>
              <a:p>
                <a:r>
                  <a:rPr lang="el-GR" dirty="0" smtClean="0"/>
                  <a:t>Κριτήρια: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l-GR" dirty="0" smtClean="0"/>
                  <a:t>Δυνατότητα λειτουργίας σε πίεση </a:t>
                </a:r>
                <a:r>
                  <a:rPr lang="en-US" dirty="0" err="1" smtClean="0"/>
                  <a:t>p</a:t>
                </a:r>
                <a:r>
                  <a:rPr lang="en-US" baseline="-25000" dirty="0" err="1" smtClean="0"/>
                  <a:t>max</a:t>
                </a:r>
                <a:r>
                  <a:rPr lang="en-US" dirty="0" smtClean="0"/>
                  <a:t>.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l-GR" dirty="0" smtClean="0"/>
                  <a:t>Πλήρωση των συσσωρευτών σε σχετικά σύντομο χρονικό διάστημα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l-GR" dirty="0"/>
              </a:p>
              <a:p>
                <a:pPr marL="201168" lvl="1" indent="0">
                  <a:buNone/>
                </a:pPr>
                <a:r>
                  <a:rPr lang="el-GR" dirty="0" smtClean="0"/>
                  <a:t>Για παροχή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=1488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rpm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80.4</m:t>
                    </m:r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0">
                        <a:latin typeface="Cambria Math" panose="02040503050406030204" pitchFamily="18" charset="0"/>
                      </a:rPr>
                      <m:t>=119,64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lt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r>
                  <a:rPr lang="el-GR" dirty="0" smtClean="0"/>
                  <a:t>,</a:t>
                </a:r>
              </a:p>
              <a:p>
                <a:pPr marL="201168" lvl="1" indent="0">
                  <a:buNone/>
                </a:pPr>
                <a:r>
                  <a:rPr lang="el-GR" dirty="0" smtClean="0"/>
                  <a:t>οι συσσωρευτές γεμίζουν σε </a:t>
                </a:r>
                <a14:m>
                  <m:oMath xmlns:m="http://schemas.openxmlformats.org/officeDocument/2006/math">
                    <m:r>
                      <a:rPr lang="el-GR" i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i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l-GR" i="0">
                        <a:latin typeface="Cambria Math" panose="02040503050406030204" pitchFamily="18" charset="0"/>
                      </a:rPr>
                      <m:t>10</m:t>
                    </m:r>
                    <m:r>
                      <m:rPr>
                        <m:sty m:val="p"/>
                      </m:rPr>
                      <a:rPr lang="el-GR" i="0">
                        <a:latin typeface="Cambria Math" panose="02040503050406030204" pitchFamily="18" charset="0"/>
                      </a:rPr>
                      <m:t>sec</m:t>
                    </m:r>
                  </m:oMath>
                </a14:m>
                <a:r>
                  <a:rPr lang="el-GR" dirty="0" smtClean="0"/>
                  <a:t>.</a:t>
                </a: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7" name="Πίνακας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660968"/>
              </p:ext>
            </p:extLst>
          </p:nvPr>
        </p:nvGraphicFramePr>
        <p:xfrm>
          <a:off x="5556714" y="1845734"/>
          <a:ext cx="6118860" cy="23646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8625"/>
                <a:gridCol w="3150235"/>
              </a:tblGrid>
              <a:tr h="9144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300">
                          <a:effectLst/>
                        </a:rPr>
                        <a:t>PUMP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</a:tr>
              <a:tr h="755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Manufacturer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Bosch Rexroth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Type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Fixed Displacement Pump/Axial Piston Pump - A2FO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Series 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6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Size [NG]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80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Vg [cm^3 / rev] 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80,40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Nominal Speed [rpm]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1800,00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Qv [lt / min] 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145,00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Nominal Pressure [bar]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400,00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Maximum Pressure [bar]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450,00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Torque at Nominal Pressure [Nm]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512,00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Power at Nominal Pressure [kW]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96,00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Viscosity [cST]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10-400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796464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υδραυλικού κυκλώματος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Κινητήρας</a:t>
            </a:r>
          </a:p>
          <a:p>
            <a:r>
              <a:rPr lang="el-GR" i="1" dirty="0"/>
              <a:t> 1</a:t>
            </a:r>
            <a:r>
              <a:rPr lang="en-US" i="1" dirty="0"/>
              <a:t>LG</a:t>
            </a:r>
            <a:r>
              <a:rPr lang="el-GR" i="1" dirty="0"/>
              <a:t>4 310-4</a:t>
            </a:r>
            <a:r>
              <a:rPr lang="en-US" i="1" dirty="0"/>
              <a:t>AA</a:t>
            </a:r>
            <a:r>
              <a:rPr lang="el-GR" i="1" dirty="0"/>
              <a:t> (4-</a:t>
            </a:r>
            <a:r>
              <a:rPr lang="en-US" i="1" dirty="0"/>
              <a:t>pole</a:t>
            </a:r>
            <a:r>
              <a:rPr lang="el-GR" i="1" dirty="0"/>
              <a:t>) </a:t>
            </a:r>
            <a:r>
              <a:rPr lang="el-GR" dirty="0" smtClean="0"/>
              <a:t>της </a:t>
            </a:r>
            <a:r>
              <a:rPr lang="el-GR" dirty="0"/>
              <a:t>εταιρίας </a:t>
            </a:r>
            <a:r>
              <a:rPr lang="en-US" i="1" dirty="0" smtClean="0"/>
              <a:t>Siemens</a:t>
            </a:r>
            <a:endParaRPr lang="el-GR" i="1" dirty="0" smtClean="0"/>
          </a:p>
          <a:p>
            <a:endParaRPr lang="el-GR" i="1" dirty="0" smtClean="0"/>
          </a:p>
          <a:p>
            <a:endParaRPr lang="en-US" i="1" dirty="0" smtClean="0"/>
          </a:p>
          <a:p>
            <a:endParaRPr lang="en-US" i="1" dirty="0" smtClean="0"/>
          </a:p>
          <a:p>
            <a:endParaRPr lang="en-US" i="1" dirty="0"/>
          </a:p>
          <a:p>
            <a:pPr marL="0" indent="0">
              <a:buNone/>
            </a:pPr>
            <a:r>
              <a:rPr lang="en-US" i="1" dirty="0"/>
              <a:t> </a:t>
            </a:r>
            <a:r>
              <a:rPr lang="en-US" i="1" dirty="0" smtClean="0"/>
              <a:t> </a:t>
            </a:r>
            <a:r>
              <a:rPr lang="el-GR" dirty="0" smtClean="0"/>
              <a:t>Κριτήρια: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l-GR" dirty="0" smtClean="0"/>
              <a:t>Τετραπολικός κινητήρας τύπου κλωβού (</a:t>
            </a:r>
            <a:r>
              <a:rPr lang="en-US" dirty="0" smtClean="0"/>
              <a:t>squirrel cage)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l-GR" dirty="0" smtClean="0"/>
              <a:t>Αποδιδόμενη Ισχύς κινητήρα ≥ Απαιτούμενη Ισχύς Αντλίας</a:t>
            </a:r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7" name="Πίνακας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867613"/>
              </p:ext>
            </p:extLst>
          </p:nvPr>
        </p:nvGraphicFramePr>
        <p:xfrm>
          <a:off x="3440625" y="2689796"/>
          <a:ext cx="7715055" cy="15478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66469"/>
                <a:gridCol w="3948586"/>
              </a:tblGrid>
              <a:tr h="255398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300" dirty="0">
                          <a:effectLst/>
                        </a:rPr>
                        <a:t>MOTOR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</a:tr>
              <a:tr h="934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Manufacturer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Siemens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969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Series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Self-ventilated motors with increased output, Cast-iron series 1LG4 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Type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1LG4 310-4AA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Number of Poles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4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Rated Speed at 50 Hz [rpm]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1488,00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Rated Torque at 50 Hz [Nm]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706,00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161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Rated Output [KW]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110,00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58907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υδραυλικού κυκλώματος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45734"/>
            <a:ext cx="7091376" cy="4052790"/>
          </a:xfrm>
        </p:spPr>
        <p:txBody>
          <a:bodyPr/>
          <a:lstStyle/>
          <a:p>
            <a:r>
              <a:rPr lang="el-GR" b="1" dirty="0" smtClean="0"/>
              <a:t>Σύνδεση αντλίας-κινητήρα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 </a:t>
            </a:r>
            <a:r>
              <a:rPr lang="el-GR" dirty="0" smtClean="0"/>
              <a:t>Χρήση </a:t>
            </a:r>
            <a:r>
              <a:rPr lang="en-US" dirty="0" smtClean="0"/>
              <a:t>coupling </a:t>
            </a:r>
            <a:r>
              <a:rPr lang="el-GR" dirty="0" smtClean="0"/>
              <a:t>για τη σύνδεση των δύο αξόνων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i="1" dirty="0" smtClean="0"/>
              <a:t>C</a:t>
            </a:r>
            <a:r>
              <a:rPr lang="el-GR" sz="2000" i="1" dirty="0"/>
              <a:t>285 </a:t>
            </a:r>
            <a:r>
              <a:rPr lang="el-GR" sz="2000" dirty="0" smtClean="0"/>
              <a:t>της εταιρίας </a:t>
            </a:r>
            <a:r>
              <a:rPr lang="en-US" sz="2000" i="1" dirty="0" smtClean="0"/>
              <a:t>Lovejoy </a:t>
            </a:r>
            <a:r>
              <a:rPr lang="el-GR" sz="2000" dirty="0" smtClean="0"/>
              <a:t>με </a:t>
            </a:r>
            <a:r>
              <a:rPr lang="el-GR" sz="2000" dirty="0"/>
              <a:t>ελαστικό </a:t>
            </a:r>
            <a:r>
              <a:rPr lang="en-US" sz="2000" i="1" dirty="0" smtClean="0"/>
              <a:t>SOX</a:t>
            </a:r>
            <a:r>
              <a:rPr lang="el-GR" sz="2000" i="1" dirty="0" smtClean="0"/>
              <a:t> </a:t>
            </a:r>
            <a:r>
              <a:rPr lang="el-GR" sz="2000" i="1" dirty="0"/>
              <a:t>(</a:t>
            </a:r>
            <a:r>
              <a:rPr lang="en-US" sz="2000" i="1" dirty="0"/>
              <a:t>NBR</a:t>
            </a:r>
            <a:r>
              <a:rPr lang="el-GR" sz="2000" i="1" dirty="0" smtClean="0"/>
              <a:t>)</a:t>
            </a:r>
            <a:endParaRPr lang="en-US" sz="2000" i="1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i="1" dirty="0" smtClean="0"/>
              <a:t> </a:t>
            </a:r>
            <a:r>
              <a:rPr lang="el-GR" dirty="0" smtClean="0"/>
              <a:t>Χρήση </a:t>
            </a:r>
            <a:r>
              <a:rPr lang="en-US" dirty="0" smtClean="0"/>
              <a:t>reducer flange adaptor </a:t>
            </a:r>
            <a:r>
              <a:rPr lang="el-GR" dirty="0" smtClean="0"/>
              <a:t>για τη συγκράτηση της αντλίας στον κινητήρα</a:t>
            </a:r>
            <a:endParaRPr lang="el-GR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l-GR" sz="2000" dirty="0" smtClean="0"/>
              <a:t>Κατασκευή εξαρτήματος βάσει των δεδομένων διαστάσεων</a:t>
            </a:r>
          </a:p>
          <a:p>
            <a:pPr marL="384048" lvl="2" indent="0">
              <a:buNone/>
            </a:pPr>
            <a:r>
              <a:rPr lang="el-GR" sz="1800" dirty="0" smtClean="0"/>
              <a:t>(μήκος αξόνων, διάμετρος </a:t>
            </a:r>
            <a:r>
              <a:rPr lang="el-GR" sz="1800" dirty="0" err="1" smtClean="0"/>
              <a:t>κόπλερ</a:t>
            </a:r>
            <a:r>
              <a:rPr lang="el-GR" sz="1800" dirty="0" smtClean="0"/>
              <a:t>, διαστάσεις φλαντζών αντλίας και κινητήρα)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l-GR" dirty="0"/>
              <a:t> </a:t>
            </a:r>
            <a:r>
              <a:rPr lang="el-GR" dirty="0" smtClean="0"/>
              <a:t>Στήριξη του συστήματος αντλία-κινητήρα σε μεταλλική τράπεζα με οπή</a:t>
            </a:r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38</a:t>
            </a:fld>
            <a:endParaRPr lang="en-US"/>
          </a:p>
        </p:txBody>
      </p:sp>
      <p:pic>
        <p:nvPicPr>
          <p:cNvPr id="7" name="Εικόνα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9" y="1845734"/>
            <a:ext cx="2646691" cy="398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6288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υδραυλικού κυκλώματος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l-GR" b="1" dirty="0" smtClean="0"/>
                  <a:t>Ασφαλιστικά</a:t>
                </a:r>
              </a:p>
              <a:p>
                <a:r>
                  <a:rPr lang="el-GR" dirty="0" smtClean="0"/>
                  <a:t>Κριτήρια:</a:t>
                </a:r>
              </a:p>
              <a:p>
                <a:pPr lvl="3">
                  <a:buFont typeface="Wingdings" panose="05000000000000000000" pitchFamily="2" charset="2"/>
                  <a:buChar char="Ø"/>
                </a:pPr>
                <a:r>
                  <a:rPr lang="el-GR" dirty="0" smtClean="0"/>
                  <a:t> </a:t>
                </a:r>
                <a:r>
                  <a:rPr lang="el-GR" sz="1600" dirty="0" smtClean="0"/>
                  <a:t>Μέγιστη παροχή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l-GR" dirty="0" smtClean="0"/>
              </a:p>
              <a:p>
                <a:pPr lvl="3">
                  <a:buFont typeface="Wingdings" panose="05000000000000000000" pitchFamily="2" charset="2"/>
                  <a:buChar char="Ø"/>
                </a:pPr>
                <a:r>
                  <a:rPr lang="el-GR" dirty="0"/>
                  <a:t> </a:t>
                </a:r>
                <a:r>
                  <a:rPr lang="el-GR" sz="1600" dirty="0" smtClean="0"/>
                  <a:t>Μέγιστη πίεση</a:t>
                </a:r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</a:t>
                </a:r>
                <a:r>
                  <a:rPr lang="el-GR" dirty="0" smtClean="0"/>
                  <a:t>Αναζήτηση ένθετων βαλβίδων</a:t>
                </a:r>
              </a:p>
              <a:p>
                <a:pPr marL="0" indent="0">
                  <a:buNone/>
                </a:pPr>
                <a:r>
                  <a:rPr lang="el-GR" dirty="0"/>
                  <a:t> </a:t>
                </a:r>
                <a:r>
                  <a:rPr lang="el-GR" dirty="0" smtClean="0"/>
                  <a:t> </a:t>
                </a:r>
                <a:r>
                  <a:rPr lang="en-US" i="1" dirty="0"/>
                  <a:t>LC</a:t>
                </a:r>
                <a:r>
                  <a:rPr lang="el-GR" i="1" dirty="0"/>
                  <a:t> 50 </a:t>
                </a:r>
                <a:r>
                  <a:rPr lang="en-US" i="1" dirty="0"/>
                  <a:t>DB</a:t>
                </a:r>
                <a:r>
                  <a:rPr lang="el-GR" i="1" dirty="0"/>
                  <a:t>.</a:t>
                </a:r>
                <a:r>
                  <a:rPr lang="en-US" i="1" dirty="0"/>
                  <a:t>E</a:t>
                </a:r>
                <a:r>
                  <a:rPr lang="el-GR" i="1" dirty="0"/>
                  <a:t> </a:t>
                </a:r>
                <a:r>
                  <a:rPr lang="el-GR" dirty="0"/>
                  <a:t>με κάλυμμα ελέγχου </a:t>
                </a:r>
                <a:r>
                  <a:rPr lang="en-US" i="1" dirty="0"/>
                  <a:t>LFA</a:t>
                </a:r>
                <a:r>
                  <a:rPr lang="el-GR" i="1" dirty="0"/>
                  <a:t> 50 </a:t>
                </a:r>
                <a:r>
                  <a:rPr lang="en-US" i="1" dirty="0"/>
                  <a:t>DB</a:t>
                </a:r>
                <a:r>
                  <a:rPr lang="el-GR" i="1" dirty="0"/>
                  <a:t> </a:t>
                </a:r>
                <a:r>
                  <a:rPr lang="el-GR" dirty="0"/>
                  <a:t>της εταιρίας </a:t>
                </a:r>
                <a:r>
                  <a:rPr lang="en-US" i="1" dirty="0"/>
                  <a:t>Bosch Rexroth</a:t>
                </a:r>
                <a:r>
                  <a:rPr lang="en-US" dirty="0"/>
                  <a:t> 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802" y="4126286"/>
            <a:ext cx="5547217" cy="17640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545149"/>
              </p:ext>
            </p:extLst>
          </p:nvPr>
        </p:nvGraphicFramePr>
        <p:xfrm>
          <a:off x="5034280" y="1845734"/>
          <a:ext cx="6121400" cy="19061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8625"/>
                <a:gridCol w="3152775"/>
              </a:tblGrid>
              <a:tr h="20066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300">
                          <a:effectLst/>
                        </a:rPr>
                        <a:t>PRESSURE RELIEF VALVE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</a:tr>
              <a:tr h="1320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Manufacturer 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Bosch Rexroth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695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Type 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LC 50 DB.E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758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Control Cover Type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LFA 50 DB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Function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Pressure relief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Size [NG]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50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641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Maximum Pressure [bar]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420,00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724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Maximum Flow [lt/min]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2000,00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320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Viscosity Range [cSt]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2,8-380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893582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Εισαγωγή – Προτεινόμενες λύσεις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l-GR" b="1" dirty="0" smtClean="0"/>
              <a:t>Σχεδιασμός βάσης για δυνατότητα κίνησης – Τελική ιδέα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l-GR" dirty="0" smtClean="0"/>
              <a:t> Πρόσδεση στην τράπεζα 9 γραμμικών ρουλεμάν</a:t>
            </a:r>
          </a:p>
          <a:p>
            <a:pPr marL="0" indent="0">
              <a:buNone/>
            </a:pPr>
            <a:r>
              <a:rPr lang="el-GR" dirty="0" smtClean="0"/>
              <a:t>σε κατάλληλα διαμορφωμένες θέσεις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l-GR" dirty="0" smtClean="0"/>
              <a:t> Σύνδεση ανά τρία σε γραμμικούς οδηγούς</a:t>
            </a:r>
          </a:p>
          <a:p>
            <a:pPr marL="0" indent="0">
              <a:buNone/>
            </a:pPr>
            <a:r>
              <a:rPr lang="el-GR" dirty="0" smtClean="0"/>
              <a:t>(συνολικά τρεις οδηγοί) με ειδικά διαμορφωμένη διατομή.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l-GR" dirty="0" smtClean="0"/>
              <a:t> Στήριξη των οδηγών στο έδαφος</a:t>
            </a:r>
          </a:p>
          <a:p>
            <a:pPr>
              <a:buFont typeface="Arial" panose="020B0604020202020204" pitchFamily="34" charset="0"/>
              <a:buChar char="•"/>
            </a:pPr>
            <a:endParaRPr lang="el-GR" dirty="0"/>
          </a:p>
          <a:p>
            <a:pPr>
              <a:buFont typeface="Wingdings" panose="05000000000000000000" pitchFamily="2" charset="2"/>
              <a:buChar char="§"/>
            </a:pPr>
            <a:r>
              <a:rPr lang="el-GR" dirty="0" smtClean="0"/>
              <a:t> Πλεονεκτήματα σχεδίασης: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dirty="0"/>
              <a:t>Απλούστερη ανάλυση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dirty="0" smtClean="0"/>
              <a:t>Αποφυγή </a:t>
            </a:r>
            <a:r>
              <a:rPr lang="el-GR" dirty="0" err="1" smtClean="0"/>
              <a:t>καμπτικών</a:t>
            </a:r>
            <a:r>
              <a:rPr lang="el-GR" dirty="0" smtClean="0"/>
              <a:t> φορτίων στους οδηγούς</a:t>
            </a:r>
          </a:p>
          <a:p>
            <a:pPr marL="0" indent="0">
              <a:buNone/>
            </a:pPr>
            <a:endParaRPr lang="el-GR" dirty="0"/>
          </a:p>
          <a:p>
            <a:pPr marL="0" indent="0">
              <a:buNone/>
            </a:pPr>
            <a:endParaRPr lang="el-GR" dirty="0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339" y="3857414"/>
            <a:ext cx="6426200" cy="157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3239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υδραυλικού κυκλώματος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l-GR" b="1" dirty="0" smtClean="0"/>
                  <a:t>Αντεπίστροφη βαλβίδα</a:t>
                </a:r>
              </a:p>
              <a:p>
                <a:r>
                  <a:rPr lang="el-GR" dirty="0" smtClean="0"/>
                  <a:t>Κριτήρια:</a:t>
                </a:r>
              </a:p>
              <a:p>
                <a:pPr lvl="3">
                  <a:buFont typeface="Wingdings" panose="05000000000000000000" pitchFamily="2" charset="2"/>
                  <a:buChar char="Ø"/>
                </a:pPr>
                <a:r>
                  <a:rPr lang="el-GR" sz="1800" dirty="0" smtClean="0"/>
                  <a:t> Δυνατότητα διαχείρισης παροχής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𝑝𝑢𝑚𝑝</m:t>
                        </m:r>
                      </m:sub>
                    </m:sSub>
                    <m:r>
                      <a:rPr lang="el-GR" sz="1800" i="1">
                        <a:latin typeface="Cambria Math" panose="02040503050406030204" pitchFamily="18" charset="0"/>
                      </a:rPr>
                      <m:t>=119,64 </m:t>
                    </m:r>
                    <m:r>
                      <a:rPr lang="el-GR" sz="1800" i="1">
                        <a:latin typeface="Cambria Math" panose="02040503050406030204" pitchFamily="18" charset="0"/>
                      </a:rPr>
                      <m:t>𝑙𝑡</m:t>
                    </m:r>
                    <m:r>
                      <a:rPr lang="el-GR" sz="18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sz="1800" i="1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endParaRPr lang="el-GR" sz="1800" dirty="0" smtClean="0"/>
              </a:p>
              <a:p>
                <a:pPr lvl="3">
                  <a:buFont typeface="Wingdings" panose="05000000000000000000" pitchFamily="2" charset="2"/>
                  <a:buChar char="Ø"/>
                </a:pPr>
                <a:r>
                  <a:rPr lang="el-GR" sz="1800" dirty="0"/>
                  <a:t> </a:t>
                </a:r>
                <a:r>
                  <a:rPr lang="el-GR" sz="1800" dirty="0" smtClean="0"/>
                  <a:t>Αντοχή σε πιέσεις τάξεως </a:t>
                </a:r>
                <a14:m>
                  <m:oMath xmlns:m="http://schemas.openxmlformats.org/officeDocument/2006/math">
                    <m:r>
                      <a:rPr lang="el-GR" sz="1800" b="0" i="1" smtClean="0">
                        <a:latin typeface="Cambria Math" panose="02040503050406030204" pitchFamily="18" charset="0"/>
                      </a:rPr>
                      <m:t>400 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n-US" sz="1800" b="0" dirty="0" smtClean="0"/>
              </a:p>
              <a:p>
                <a:pPr marL="0" indent="0">
                  <a:buNone/>
                </a:pPr>
                <a:r>
                  <a:rPr lang="en-US" dirty="0" smtClean="0"/>
                  <a:t>  </a:t>
                </a:r>
                <a:r>
                  <a:rPr lang="en-US" i="1" dirty="0"/>
                  <a:t>RVP</a:t>
                </a:r>
                <a:r>
                  <a:rPr lang="el-GR" i="1" dirty="0"/>
                  <a:t> 40 </a:t>
                </a:r>
                <a:r>
                  <a:rPr lang="el-GR" dirty="0"/>
                  <a:t>της εταιρίας </a:t>
                </a:r>
                <a:r>
                  <a:rPr lang="en-US" i="1" dirty="0" err="1"/>
                  <a:t>Flutec</a:t>
                </a:r>
                <a:r>
                  <a:rPr lang="en-US" dirty="0"/>
                  <a:t> 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097" y="3758670"/>
            <a:ext cx="2743583" cy="2000529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000563"/>
              </p:ext>
            </p:extLst>
          </p:nvPr>
        </p:nvGraphicFramePr>
        <p:xfrm>
          <a:off x="1685099" y="3971851"/>
          <a:ext cx="6139180" cy="16470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8625"/>
                <a:gridCol w="3170555"/>
              </a:tblGrid>
              <a:tr h="5969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300">
                          <a:effectLst/>
                        </a:rPr>
                        <a:t>NON RETURN VALVE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</a:tr>
              <a:tr h="520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Manufacturer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Flutec Valves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908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Type 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RVP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933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Function 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Non return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41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Size [NG]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40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30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Nominal Pressure [bar]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500,00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187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Maximum Pressure [bar]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1000,00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Maximum Flow [lt/min]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600,00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20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Viscosity Range [cSt]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2,8-800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87749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υδραυλικού κυκλώματος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l-GR" b="1" dirty="0" smtClean="0"/>
                  <a:t>Βαλβίδα κατεύθυνσης της ροής</a:t>
                </a:r>
              </a:p>
              <a:p>
                <a:r>
                  <a:rPr lang="el-GR" dirty="0" smtClean="0"/>
                  <a:t>Κριτήρια:</a:t>
                </a:r>
              </a:p>
              <a:p>
                <a:pPr lvl="3">
                  <a:buFont typeface="Wingdings" panose="05000000000000000000" pitchFamily="2" charset="2"/>
                  <a:buChar char="Ø"/>
                </a:pPr>
                <a:r>
                  <a:rPr lang="el-GR" sz="1800" dirty="0" smtClean="0"/>
                  <a:t> Δυνατότητα διαχείρισης παροχής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sz="1800" i="1">
                        <a:latin typeface="Cambria Math" panose="02040503050406030204" pitchFamily="18" charset="0"/>
                      </a:rPr>
                      <m:t>1695,82 </m:t>
                    </m:r>
                    <m:r>
                      <a:rPr lang="el-GR" sz="1800" i="1">
                        <a:latin typeface="Cambria Math" panose="02040503050406030204" pitchFamily="18" charset="0"/>
                      </a:rPr>
                      <m:t>𝑙𝑡</m:t>
                    </m:r>
                    <m:r>
                      <a:rPr lang="el-GR" sz="18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sz="1800" i="1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endParaRPr lang="en-US" sz="1800" dirty="0" smtClean="0"/>
              </a:p>
              <a:p>
                <a:pPr lvl="3"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 </a:t>
                </a:r>
                <a:r>
                  <a:rPr lang="el-GR" sz="1800" dirty="0" smtClean="0"/>
                  <a:t>Αντοχή σε πίεση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=350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n-US" sz="1800" dirty="0" smtClean="0"/>
              </a:p>
              <a:p>
                <a:pPr lvl="3"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 </a:t>
                </a:r>
                <a:r>
                  <a:rPr lang="el-GR" sz="1800" dirty="0" smtClean="0"/>
                  <a:t>Ηλεκτρική ενεργοποίηση</a:t>
                </a:r>
              </a:p>
              <a:p>
                <a:pPr marL="0" indent="0">
                  <a:buNone/>
                </a:pPr>
                <a:r>
                  <a:rPr lang="el-GR" dirty="0" smtClean="0"/>
                  <a:t> </a:t>
                </a:r>
                <a:r>
                  <a:rPr lang="en-US" i="1" dirty="0"/>
                  <a:t>LC</a:t>
                </a:r>
                <a:r>
                  <a:rPr lang="el-GR" i="1" dirty="0"/>
                  <a:t> 50 </a:t>
                </a:r>
                <a:r>
                  <a:rPr lang="en-US" i="1" dirty="0"/>
                  <a:t>A</a:t>
                </a:r>
                <a:r>
                  <a:rPr lang="el-GR" i="1" dirty="0"/>
                  <a:t> </a:t>
                </a:r>
                <a:r>
                  <a:rPr lang="el-GR" dirty="0"/>
                  <a:t>με κάλυμμα ελέγχου </a:t>
                </a:r>
                <a:r>
                  <a:rPr lang="en-US" i="1" dirty="0"/>
                  <a:t>LFA</a:t>
                </a:r>
                <a:r>
                  <a:rPr lang="el-GR" i="1" dirty="0"/>
                  <a:t> 50 </a:t>
                </a:r>
                <a:r>
                  <a:rPr lang="en-US" i="1" dirty="0"/>
                  <a:t>E</a:t>
                </a:r>
                <a:r>
                  <a:rPr lang="el-GR" i="1" dirty="0"/>
                  <a:t> </a:t>
                </a:r>
                <a:r>
                  <a:rPr lang="el-GR" dirty="0"/>
                  <a:t>της εταιρίας </a:t>
                </a:r>
                <a:r>
                  <a:rPr lang="en-US" i="1" dirty="0"/>
                  <a:t>Bosch Rexroth</a:t>
                </a: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0" t="-166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044" y="3344617"/>
            <a:ext cx="3124636" cy="2524477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156208"/>
              </p:ext>
            </p:extLst>
          </p:nvPr>
        </p:nvGraphicFramePr>
        <p:xfrm>
          <a:off x="1476792" y="4146394"/>
          <a:ext cx="6174740" cy="16633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8625"/>
                <a:gridCol w="3206115"/>
              </a:tblGrid>
              <a:tr h="8763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400">
                          <a:effectLst/>
                        </a:rPr>
                        <a:t>DIRECTIONAL VALVE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</a:tr>
              <a:tr h="1028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Manufacturer 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Bosch Rexroth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5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Type 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LC 50 A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5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Control Cover Type 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LFA 50 E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5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Function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Directional Valve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5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Size [NG]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50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03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Maximum Pressure [bar]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400,00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17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Maximum Flow [lt/min]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2500,00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5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Viscosity Range [cSt]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2,8-500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117791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υδραυλικού κυκλώματος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l-GR" b="1" dirty="0" smtClean="0"/>
                  <a:t>Σερβοβαλβίδα</a:t>
                </a:r>
                <a:endParaRPr lang="en-US" b="1" dirty="0" smtClean="0"/>
              </a:p>
              <a:p>
                <a:r>
                  <a:rPr lang="el-GR" dirty="0"/>
                  <a:t>Κριτήρια:</a:t>
                </a:r>
              </a:p>
              <a:p>
                <a:pPr lvl="3">
                  <a:buFont typeface="Wingdings" panose="05000000000000000000" pitchFamily="2" charset="2"/>
                  <a:buChar char="Ø"/>
                </a:pPr>
                <a:r>
                  <a:rPr lang="el-GR" sz="1800" dirty="0"/>
                  <a:t> Δυνατότητα διαχείρισης παροχής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sz="1800" i="1">
                        <a:latin typeface="Cambria Math" panose="02040503050406030204" pitchFamily="18" charset="0"/>
                      </a:rPr>
                      <m:t>1695,82 </m:t>
                    </m:r>
                    <m:r>
                      <a:rPr lang="el-GR" sz="1800" i="1">
                        <a:latin typeface="Cambria Math" panose="02040503050406030204" pitchFamily="18" charset="0"/>
                      </a:rPr>
                      <m:t>𝑙𝑡</m:t>
                    </m:r>
                    <m:r>
                      <a:rPr lang="el-GR" sz="18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sz="1800" i="1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endParaRPr lang="en-US" sz="1800" dirty="0"/>
              </a:p>
              <a:p>
                <a:pPr lvl="3"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 </a:t>
                </a:r>
                <a:r>
                  <a:rPr lang="el-GR" sz="1800" dirty="0"/>
                  <a:t>Αντοχή σε πίεση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=350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n-US" sz="1800" dirty="0"/>
              </a:p>
              <a:p>
                <a:r>
                  <a:rPr lang="en-US" dirty="0"/>
                  <a:t>D</a:t>
                </a:r>
                <a:r>
                  <a:rPr lang="el-GR" dirty="0"/>
                  <a:t>675 </a:t>
                </a:r>
                <a:r>
                  <a:rPr lang="en-US" dirty="0"/>
                  <a:t>K</a:t>
                </a:r>
                <a:r>
                  <a:rPr lang="el-GR" dirty="0"/>
                  <a:t>15 τριών θέσεων και κλειστού </a:t>
                </a:r>
                <a:r>
                  <a:rPr lang="el-GR" dirty="0" smtClean="0"/>
                  <a:t>κέντρου, </a:t>
                </a:r>
                <a:r>
                  <a:rPr lang="el-GR" dirty="0"/>
                  <a:t>μεγέθους </a:t>
                </a:r>
                <a:r>
                  <a:rPr lang="el-GR" dirty="0" smtClean="0"/>
                  <a:t>10</a:t>
                </a:r>
                <a:r>
                  <a:rPr lang="en-US" dirty="0" smtClean="0"/>
                  <a:t>,</a:t>
                </a:r>
                <a:r>
                  <a:rPr lang="el-GR" dirty="0" smtClean="0"/>
                  <a:t> </a:t>
                </a:r>
                <a:r>
                  <a:rPr lang="el-GR" dirty="0"/>
                  <a:t>της εταιρίας </a:t>
                </a:r>
                <a:r>
                  <a:rPr lang="en-US" dirty="0" smtClean="0"/>
                  <a:t>Moog</a:t>
                </a: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815090" y="3713011"/>
          <a:ext cx="6184265" cy="23646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70200"/>
                <a:gridCol w="3214065"/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300">
                          <a:effectLst/>
                        </a:rPr>
                        <a:t>SERVOVALVE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</a:tr>
              <a:tr h="338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Manufacturer 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Moog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Type 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Pilot Operated Servo-Proportional Valve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Model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 D675 K15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Size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10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Valve Design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Three-stage , with shaft spool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Pilot Valve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Two-stage ServoJet Pilot Valve D671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Maximum Pressure [bar]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350,00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Maximum Flow [lt/min]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3600,00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Nominal Pressure Drop [bar]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10,00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Rated Flow [lt/min]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1500,00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Response Time 0-100% Stroke [ms]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12,00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Viscosity Range [cSt]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5-400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70704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υδραυλικού κυκλώματος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l-GR" b="1" dirty="0" smtClean="0"/>
                  <a:t>Σερβοβαλβίδα</a:t>
                </a:r>
              </a:p>
              <a:p>
                <a:r>
                  <a:rPr lang="el-GR" dirty="0" smtClean="0"/>
                  <a:t>Για ονομαστική παροχή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l-GR" i="1">
                        <a:latin typeface="Cambria Math" panose="02040503050406030204" pitchFamily="18" charset="0"/>
                      </a:rPr>
                      <m:t>=1500 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𝑙𝑡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el-GR" dirty="0" smtClean="0"/>
                  <a:t> και πτώση</a:t>
                </a:r>
              </a:p>
              <a:p>
                <a:r>
                  <a:rPr lang="el-GR" dirty="0" smtClean="0"/>
                  <a:t>πίεσης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l-GR" i="1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r>
                  <a:rPr lang="el-GR" dirty="0" smtClean="0"/>
                  <a:t> προκύπτει ότι</a:t>
                </a:r>
              </a:p>
              <a:p>
                <a:r>
                  <a:rPr lang="el-GR" dirty="0" smtClean="0"/>
                  <a:t>για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l-GR" i="1">
                        <a:latin typeface="Cambria Math" panose="02040503050406030204" pitchFamily="18" charset="0"/>
                      </a:rPr>
                      <m:t>=1695,82 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𝑙𝑡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el-GR" dirty="0" smtClean="0"/>
                  <a:t> εχουμε,</a:t>
                </a:r>
                <a:endParaRPr lang="en-US" dirty="0" smtClean="0"/>
              </a:p>
              <a:p>
                <a:r>
                  <a:rPr lang="en-US" dirty="0" smtClean="0"/>
                  <a:t>                           </a:t>
                </a:r>
                <a:r>
                  <a:rPr lang="el-G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=12,8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l-GR" dirty="0" smtClean="0"/>
              </a:p>
              <a:p>
                <a:endParaRPr lang="el-GR" dirty="0"/>
              </a:p>
              <a:p>
                <a:endParaRPr lang="el-GR" dirty="0"/>
              </a:p>
              <a:p>
                <a:r>
                  <a:rPr lang="el-GR" dirty="0" smtClean="0"/>
                  <a:t>Ο χρόνος απόκρισης της σερβοβαλβίδας για σήμα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0% −100%</m:t>
                    </m:r>
                  </m:oMath>
                </a14:m>
                <a:r>
                  <a:rPr lang="el-GR" dirty="0" smtClean="0"/>
                  <a:t> πρέπει να είναι μικρότερος απο τη χρονική σταθερά του μετέπειτα συστήματος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1667" b="-272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3" y="1845734"/>
            <a:ext cx="4320000" cy="317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3711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Υδραυλική εγκατάσταση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39445"/>
                <a:ext cx="10058400" cy="402336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l-GR" sz="2200" b="1" dirty="0" smtClean="0"/>
                  <a:t>Σωληνώσεις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l-GR" b="1" dirty="0" smtClean="0"/>
                  <a:t> </a:t>
                </a:r>
                <a:r>
                  <a:rPr lang="el-GR" sz="2200" dirty="0" smtClean="0"/>
                  <a:t>Σωλήνες </a:t>
                </a:r>
                <a:r>
                  <a:rPr lang="en-US" sz="2200" i="1" dirty="0"/>
                  <a:t>Compact Spiral Hose</a:t>
                </a:r>
                <a:r>
                  <a:rPr lang="el-GR" sz="2200" i="1" dirty="0"/>
                  <a:t> 797</a:t>
                </a:r>
                <a:r>
                  <a:rPr lang="en-US" sz="2200" i="1" dirty="0"/>
                  <a:t>TC</a:t>
                </a:r>
                <a:r>
                  <a:rPr lang="en-US" sz="2200" dirty="0"/>
                  <a:t> </a:t>
                </a:r>
                <a:endParaRPr lang="en-US" sz="2200" dirty="0" smtClean="0"/>
              </a:p>
              <a:p>
                <a:pPr marL="0" indent="0">
                  <a:buNone/>
                </a:pPr>
                <a:r>
                  <a:rPr lang="en-US" sz="2200" dirty="0"/>
                  <a:t> </a:t>
                </a:r>
                <a:r>
                  <a:rPr lang="en-US" sz="2200" dirty="0" smtClean="0"/>
                  <a:t>                                   </a:t>
                </a:r>
                <a:r>
                  <a:rPr lang="el-GR" sz="2200" dirty="0" smtClean="0"/>
                  <a:t>της </a:t>
                </a:r>
                <a:r>
                  <a:rPr lang="el-GR" sz="2200" dirty="0"/>
                  <a:t>εταιρίας </a:t>
                </a:r>
                <a:r>
                  <a:rPr lang="en-US" sz="2200" i="1" dirty="0"/>
                  <a:t>Parker</a:t>
                </a:r>
                <a:r>
                  <a:rPr lang="en-US" sz="2200" dirty="0"/>
                  <a:t> </a:t>
                </a:r>
                <a:endParaRPr lang="el-GR" sz="2200" dirty="0" smtClean="0"/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l-GR" sz="2200" b="1" dirty="0"/>
                  <a:t> </a:t>
                </a:r>
                <a:r>
                  <a:rPr lang="el-GR" sz="2200" dirty="0" smtClean="0"/>
                  <a:t>Φλάντζες:</a:t>
                </a:r>
              </a:p>
              <a:p>
                <a:pPr lvl="3">
                  <a:buFont typeface="Wingdings" panose="05000000000000000000" pitchFamily="2" charset="2"/>
                  <a:buChar char="Ø"/>
                </a:pPr>
                <a:r>
                  <a:rPr lang="el-GR" sz="1700" b="1" dirty="0" smtClean="0"/>
                  <a:t> </a:t>
                </a:r>
                <a:r>
                  <a:rPr lang="en-US" sz="1700" i="1" dirty="0" smtClean="0"/>
                  <a:t>FHSF </a:t>
                </a:r>
                <a:r>
                  <a:rPr lang="en-US" sz="1700" i="1" dirty="0"/>
                  <a:t>SAE Flange Clamp </a:t>
                </a:r>
                <a:r>
                  <a:rPr lang="en-US" sz="1700" i="1" dirty="0" smtClean="0"/>
                  <a:t>Flat </a:t>
                </a:r>
                <a:r>
                  <a:rPr lang="el-GR" sz="1700" dirty="0" smtClean="0"/>
                  <a:t>της εταιρίας </a:t>
                </a:r>
                <a:r>
                  <a:rPr lang="en-US" sz="1700" i="1" dirty="0" smtClean="0"/>
                  <a:t>Parker</a:t>
                </a:r>
                <a:endParaRPr lang="el-GR" sz="1700" dirty="0" smtClean="0"/>
              </a:p>
              <a:p>
                <a:pPr lvl="3">
                  <a:buFont typeface="Wingdings" panose="05000000000000000000" pitchFamily="2" charset="2"/>
                  <a:buChar char="Ø"/>
                </a:pPr>
                <a:r>
                  <a:rPr lang="el-GR" sz="1700" b="1" dirty="0"/>
                  <a:t> </a:t>
                </a:r>
                <a:r>
                  <a:rPr lang="en-US" sz="1700" i="1" dirty="0"/>
                  <a:t>SAE Code</a:t>
                </a:r>
                <a:r>
                  <a:rPr lang="el-GR" sz="1700" i="1" dirty="0"/>
                  <a:t> 62 </a:t>
                </a:r>
                <a:r>
                  <a:rPr lang="en-US" sz="1700" i="1" dirty="0"/>
                  <a:t>Flange Head </a:t>
                </a:r>
                <a:r>
                  <a:rPr lang="el-GR" sz="1700" i="1" dirty="0" smtClean="0"/>
                  <a:t>– </a:t>
                </a:r>
                <a:r>
                  <a:rPr lang="en-US" sz="1700" i="1" dirty="0" smtClean="0"/>
                  <a:t>Straight (16A77)</a:t>
                </a:r>
                <a:r>
                  <a:rPr lang="el-GR" sz="1700" i="1" dirty="0" smtClean="0"/>
                  <a:t> </a:t>
                </a:r>
                <a:r>
                  <a:rPr lang="el-GR" sz="1700" dirty="0" smtClean="0"/>
                  <a:t>της εταιρίας</a:t>
                </a:r>
                <a:r>
                  <a:rPr lang="en-US" sz="1700" dirty="0" smtClean="0"/>
                  <a:t> </a:t>
                </a:r>
                <a:r>
                  <a:rPr lang="en-US" sz="1700" i="1" dirty="0" smtClean="0"/>
                  <a:t>Parker</a:t>
                </a:r>
                <a:endParaRPr lang="el-GR" sz="1700" i="1" dirty="0" smtClean="0"/>
              </a:p>
              <a:p>
                <a:pPr lvl="3">
                  <a:buFont typeface="Wingdings" panose="05000000000000000000" pitchFamily="2" charset="2"/>
                  <a:buChar char="Ø"/>
                </a:pPr>
                <a:r>
                  <a:rPr lang="el-GR" sz="1700" b="1" i="1" dirty="0"/>
                  <a:t> </a:t>
                </a:r>
                <a:r>
                  <a:rPr lang="en-US" sz="1700" i="1" dirty="0"/>
                  <a:t>SAE Code</a:t>
                </a:r>
                <a:r>
                  <a:rPr lang="el-GR" sz="1700" i="1" dirty="0"/>
                  <a:t> 62 </a:t>
                </a:r>
                <a:r>
                  <a:rPr lang="en-US" sz="1700" i="1" dirty="0"/>
                  <a:t>Flange Head </a:t>
                </a:r>
                <a:r>
                  <a:rPr lang="el-GR" sz="1700" i="1" dirty="0"/>
                  <a:t>– 60</a:t>
                </a:r>
                <a:r>
                  <a:rPr lang="en-US" sz="1700" i="1" baseline="30000" dirty="0"/>
                  <a:t>O</a:t>
                </a:r>
                <a:r>
                  <a:rPr lang="en-US" sz="1700" i="1" dirty="0"/>
                  <a:t> </a:t>
                </a:r>
                <a:r>
                  <a:rPr lang="en-US" sz="1700" i="1" dirty="0" smtClean="0"/>
                  <a:t>Elbow </a:t>
                </a:r>
                <a:r>
                  <a:rPr lang="en-US" sz="1700" i="1" dirty="0"/>
                  <a:t>(16G77</a:t>
                </a:r>
                <a:r>
                  <a:rPr lang="en-US" sz="1700" i="1" dirty="0" smtClean="0"/>
                  <a:t>)</a:t>
                </a:r>
                <a:r>
                  <a:rPr lang="el-GR" sz="1700" i="1" dirty="0" smtClean="0"/>
                  <a:t> </a:t>
                </a:r>
                <a:r>
                  <a:rPr lang="el-GR" sz="1700" dirty="0" smtClean="0"/>
                  <a:t>της εταιρίας</a:t>
                </a:r>
                <a:r>
                  <a:rPr lang="en-US" sz="1700" dirty="0" smtClean="0"/>
                  <a:t> </a:t>
                </a:r>
                <a:r>
                  <a:rPr lang="en-US" sz="1700" i="1" dirty="0" smtClean="0"/>
                  <a:t>Parker </a:t>
                </a:r>
              </a:p>
              <a:p>
                <a:pPr lvl="3">
                  <a:buFont typeface="Wingdings" panose="05000000000000000000" pitchFamily="2" charset="2"/>
                  <a:buChar char="Ø"/>
                </a:pPr>
                <a:r>
                  <a:rPr lang="en-US" sz="1700" i="1" dirty="0" smtClean="0"/>
                  <a:t>SAE </a:t>
                </a:r>
                <a:r>
                  <a:rPr lang="en-US" sz="1700" i="1" dirty="0"/>
                  <a:t>Code</a:t>
                </a:r>
                <a:r>
                  <a:rPr lang="el-GR" sz="1700" i="1" dirty="0"/>
                  <a:t> 62 </a:t>
                </a:r>
                <a:r>
                  <a:rPr lang="en-US" sz="1700" i="1" dirty="0"/>
                  <a:t>Flange Head </a:t>
                </a:r>
                <a:r>
                  <a:rPr lang="el-GR" sz="1700" i="1" dirty="0"/>
                  <a:t>– 90</a:t>
                </a:r>
                <a:r>
                  <a:rPr lang="en-US" sz="1700" i="1" baseline="30000" dirty="0"/>
                  <a:t>o</a:t>
                </a:r>
                <a:r>
                  <a:rPr lang="en-US" sz="1700" i="1" dirty="0"/>
                  <a:t> </a:t>
                </a:r>
                <a:r>
                  <a:rPr lang="en-US" sz="1700" i="1" dirty="0" smtClean="0"/>
                  <a:t> (16N77) </a:t>
                </a:r>
                <a:r>
                  <a:rPr lang="el-GR" sz="1700" dirty="0" smtClean="0"/>
                  <a:t>της εταιρίας</a:t>
                </a:r>
                <a:r>
                  <a:rPr lang="en-US" sz="1700" dirty="0" smtClean="0"/>
                  <a:t> </a:t>
                </a:r>
                <a:r>
                  <a:rPr lang="en-US" sz="1700" i="1" dirty="0" smtClean="0"/>
                  <a:t>Parker</a:t>
                </a:r>
                <a:endParaRPr lang="el-GR" sz="1700" i="1" dirty="0" smtClean="0"/>
              </a:p>
              <a:p>
                <a:pPr lvl="3">
                  <a:buFont typeface="Wingdings" panose="05000000000000000000" pitchFamily="2" charset="2"/>
                  <a:buChar char="Ø"/>
                </a:pPr>
                <a:r>
                  <a:rPr lang="en-US" sz="1700" i="1" dirty="0"/>
                  <a:t>SAE Single</a:t>
                </a:r>
                <a:r>
                  <a:rPr lang="el-GR" sz="1700" i="1" dirty="0"/>
                  <a:t>-</a:t>
                </a:r>
                <a:r>
                  <a:rPr lang="en-US" sz="1700" i="1" dirty="0"/>
                  <a:t>Part Screw</a:t>
                </a:r>
                <a:r>
                  <a:rPr lang="el-GR" sz="1700" i="1" dirty="0"/>
                  <a:t>-</a:t>
                </a:r>
                <a:r>
                  <a:rPr lang="en-US" sz="1700" i="1" dirty="0"/>
                  <a:t>in NPT Threaded Flange</a:t>
                </a:r>
                <a:r>
                  <a:rPr lang="el-GR" sz="1700" i="1" dirty="0"/>
                  <a:t> (</a:t>
                </a:r>
                <a:r>
                  <a:rPr lang="en-US" sz="1700" i="1" dirty="0"/>
                  <a:t>BFX</a:t>
                </a:r>
                <a:r>
                  <a:rPr lang="el-GR" sz="1700" i="1" dirty="0"/>
                  <a:t>-606-</a:t>
                </a:r>
                <a:r>
                  <a:rPr lang="en-US" sz="1700" i="1" dirty="0" smtClean="0"/>
                  <a:t>N</a:t>
                </a:r>
                <a:r>
                  <a:rPr lang="el-GR" sz="1700" i="1" dirty="0" smtClean="0"/>
                  <a:t>) </a:t>
                </a:r>
                <a:r>
                  <a:rPr lang="el-GR" sz="1700" dirty="0" smtClean="0"/>
                  <a:t>της εταιρίας </a:t>
                </a:r>
                <a:r>
                  <a:rPr lang="en-US" sz="1700" i="1" dirty="0" err="1" smtClean="0"/>
                  <a:t>Stauff</a:t>
                </a:r>
                <a:endParaRPr lang="el-GR" sz="1700" i="1" dirty="0"/>
              </a:p>
              <a:p>
                <a:pPr lvl="3">
                  <a:buFont typeface="Wingdings" panose="05000000000000000000" pitchFamily="2" charset="2"/>
                  <a:buChar char="Ø"/>
                </a:pPr>
                <a:r>
                  <a:rPr lang="el-GR" sz="1700" b="1" dirty="0"/>
                  <a:t> </a:t>
                </a:r>
                <a:r>
                  <a:rPr lang="el-GR" sz="1700" dirty="0" smtClean="0"/>
                  <a:t>Στεγανωτικά </a:t>
                </a:r>
                <a:r>
                  <a:rPr lang="en-US" sz="1700" i="1" dirty="0" smtClean="0"/>
                  <a:t>SAE 4-Bolt Flange 0-Ring</a:t>
                </a:r>
                <a:r>
                  <a:rPr lang="el-GR" sz="1700" i="1" dirty="0" smtClean="0"/>
                  <a:t> </a:t>
                </a:r>
                <a:r>
                  <a:rPr lang="el-GR" sz="1700" dirty="0" smtClean="0"/>
                  <a:t>της εταιρίας</a:t>
                </a:r>
                <a:r>
                  <a:rPr lang="en-US" sz="1700" dirty="0" smtClean="0"/>
                  <a:t> </a:t>
                </a:r>
                <a:r>
                  <a:rPr lang="en-US" sz="1700" i="1" dirty="0" smtClean="0"/>
                  <a:t>Parker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2200" b="1" i="1" dirty="0" smtClean="0"/>
                  <a:t> </a:t>
                </a:r>
                <a:r>
                  <a:rPr lang="el-GR" sz="2200" dirty="0" smtClean="0"/>
                  <a:t>Ταφ:</a:t>
                </a:r>
              </a:p>
              <a:p>
                <a:pPr lvl="3">
                  <a:buFont typeface="Wingdings" panose="05000000000000000000" pitchFamily="2" charset="2"/>
                  <a:buChar char="Ø"/>
                </a:pPr>
                <a:r>
                  <a:rPr lang="el-GR" sz="1700" b="1" i="1" dirty="0" smtClean="0"/>
                  <a:t> </a:t>
                </a:r>
                <a:r>
                  <a:rPr lang="en-US" sz="1700" i="1" dirty="0"/>
                  <a:t>QPQPJQ Code</a:t>
                </a:r>
                <a:r>
                  <a:rPr lang="el-GR" sz="1700" i="1" dirty="0"/>
                  <a:t> 62 </a:t>
                </a:r>
                <a:r>
                  <a:rPr lang="en-US" sz="1700" i="1" dirty="0"/>
                  <a:t>Block </a:t>
                </a:r>
                <a:r>
                  <a:rPr lang="en-US" sz="1700" i="1" dirty="0" err="1"/>
                  <a:t>Juction</a:t>
                </a:r>
                <a:r>
                  <a:rPr lang="en-US" sz="1700" i="1" dirty="0"/>
                  <a:t> </a:t>
                </a:r>
                <a:r>
                  <a:rPr lang="en-US" sz="1700" i="1" dirty="0" smtClean="0"/>
                  <a:t>Tee</a:t>
                </a:r>
                <a:r>
                  <a:rPr lang="el-GR" sz="1700" i="1" dirty="0"/>
                  <a:t> </a:t>
                </a:r>
                <a:r>
                  <a:rPr lang="el-GR" sz="1700" dirty="0" smtClean="0"/>
                  <a:t>της εταιρίας </a:t>
                </a:r>
                <a:r>
                  <a:rPr lang="en-US" sz="1700" i="1" dirty="0" smtClean="0"/>
                  <a:t>Parker</a:t>
                </a:r>
                <a:endParaRPr lang="el-GR" sz="1700" i="1" dirty="0"/>
              </a:p>
              <a:p>
                <a:pPr marL="0" indent="0">
                  <a:buNone/>
                </a:pPr>
                <a:r>
                  <a:rPr lang="en-US" sz="2200" b="1" i="1" dirty="0" smtClean="0"/>
                  <a:t>  </a:t>
                </a:r>
                <a:r>
                  <a:rPr lang="el-GR" sz="2200" dirty="0" smtClean="0"/>
                  <a:t>Κριτήριο επιλογής: αντοχή σε πιέσεις της τάξεως των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350 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n-US" sz="2200" b="1" i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39445"/>
                <a:ext cx="10058400" cy="4023360"/>
              </a:xfrm>
              <a:blipFill rotWithShape="0">
                <a:blip r:embed="rId2"/>
                <a:stretch>
                  <a:fillRect l="-1455" t="-2879" b="-2273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 ΥΔΡΑΥΛΙΚΟΥ ΣΥΣΤΗΜΑΤΟΣ ΣΕΙΣΜΙΚΗΣ ΤΡΑΠΕΖΑΣ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295" y="4674431"/>
            <a:ext cx="1075232" cy="10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594" y="3311125"/>
            <a:ext cx="1322500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295" y="3311125"/>
            <a:ext cx="1438407" cy="10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090" y="4674431"/>
            <a:ext cx="1169773" cy="1080000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181494" y="1844707"/>
          <a:ext cx="5973033" cy="11527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3049"/>
                <a:gridCol w="689317"/>
                <a:gridCol w="773723"/>
                <a:gridCol w="942535"/>
                <a:gridCol w="1083213"/>
                <a:gridCol w="590843"/>
                <a:gridCol w="1150353"/>
              </a:tblGrid>
              <a:tr h="190500">
                <a:tc grid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Hoses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</a:tr>
              <a:tr h="3907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Part #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Hose I.D. [inches]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Hose O.D. [inches]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Working Pressure [bar]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Minimum Bend Radius [mm]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Weight [kg/m]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Parkrimp</a:t>
                      </a:r>
                      <a:r>
                        <a:rPr lang="en-US" sz="1100" dirty="0">
                          <a:effectLst/>
                        </a:rPr>
                        <a:t> Series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797TC-16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1,4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420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165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1,74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77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797TC-20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1,25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1,77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420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225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2,89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77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797TC-32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2,66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420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380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6,5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77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06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υδραυλικού κυκλώματος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b="1" dirty="0" smtClean="0"/>
              <a:t>Τάκοι</a:t>
            </a:r>
          </a:p>
          <a:p>
            <a:endParaRPr lang="el-GR" b="1" dirty="0"/>
          </a:p>
          <a:p>
            <a:endParaRPr lang="el-GR" b="1" dirty="0" smtClean="0"/>
          </a:p>
          <a:p>
            <a:endParaRPr lang="el-GR" b="1" dirty="0"/>
          </a:p>
          <a:p>
            <a:endParaRPr lang="el-GR" b="1" dirty="0" smtClean="0"/>
          </a:p>
          <a:p>
            <a:endParaRPr lang="el-GR" b="1" dirty="0"/>
          </a:p>
          <a:p>
            <a:pPr marL="0" indent="0">
              <a:buNone/>
            </a:pPr>
            <a:endParaRPr lang="el-GR" b="1" dirty="0" smtClean="0"/>
          </a:p>
          <a:p>
            <a:r>
              <a:rPr lang="el-GR" dirty="0" smtClean="0"/>
              <a:t>Κατά την σχεδίαση δόθηκε προσοχή στις δυνάμεις που: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l-GR" dirty="0" smtClean="0"/>
              <a:t> αναπτύσσονται από την προβαλλόμενη στην επιφάνεια ροή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l-GR" dirty="0"/>
              <a:t> </a:t>
            </a:r>
            <a:r>
              <a:rPr lang="el-GR" dirty="0" smtClean="0"/>
              <a:t>είναι αποτέλεσμα των διατμητικών τάσεων που οφείλονται στη ροή</a:t>
            </a:r>
          </a:p>
          <a:p>
            <a:pPr marL="201168" lvl="1" indent="0">
              <a:buNone/>
            </a:pPr>
            <a:endParaRPr lang="el-G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551" y="2328051"/>
            <a:ext cx="1993846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28051"/>
            <a:ext cx="2004764" cy="21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904" y="2328051"/>
            <a:ext cx="2253507" cy="21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918" y="2328051"/>
            <a:ext cx="223384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3396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υδραυλικού κυκλώματος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/>
              <a:t>Τάκοι</a:t>
            </a:r>
          </a:p>
          <a:p>
            <a:r>
              <a:rPr lang="el-GR" dirty="0" smtClean="0"/>
              <a:t>Χαρακτηριστικά: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l-GR" dirty="0"/>
              <a:t> </a:t>
            </a:r>
            <a:r>
              <a:rPr lang="el-GR" dirty="0" smtClean="0"/>
              <a:t>Κατάλληλες υποδοχές για τις ένθετες βαλβίδες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l-GR" dirty="0"/>
              <a:t> </a:t>
            </a:r>
            <a:r>
              <a:rPr lang="el-GR" dirty="0" smtClean="0"/>
              <a:t>Γραμμές διαρροών και σημάτων-εντολών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l-GR" dirty="0"/>
              <a:t> </a:t>
            </a:r>
            <a:r>
              <a:rPr lang="el-GR" dirty="0" smtClean="0"/>
              <a:t>Ανοχές και τραχύτητες σύμφωνα με τους κατασκευαστές</a:t>
            </a:r>
            <a:endParaRPr lang="el-G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988" y="1845734"/>
            <a:ext cx="1661538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637" y="1845734"/>
            <a:ext cx="1861538" cy="1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730" y="3709094"/>
            <a:ext cx="2135821" cy="21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093" y="3709094"/>
            <a:ext cx="2289402" cy="21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37" y="3709094"/>
            <a:ext cx="2203725" cy="21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24" y="3709094"/>
            <a:ext cx="291555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797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υδραυλικού κυκλώματος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l-GR" b="1" dirty="0" smtClean="0"/>
                  <a:t>Τάκοι</a:t>
                </a:r>
              </a:p>
              <a:p>
                <a:r>
                  <a:rPr lang="el-GR" dirty="0" smtClean="0"/>
                  <a:t>Χαρακτηριστικά</a:t>
                </a:r>
                <a:r>
                  <a:rPr lang="en-US" dirty="0" smtClean="0"/>
                  <a:t>: 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 </a:t>
                </a:r>
                <a:r>
                  <a:rPr lang="el-GR" dirty="0" smtClean="0"/>
                  <a:t>Θηλυκά σπειρώματα για τοποθέτηση φλαντζών:</a:t>
                </a:r>
              </a:p>
              <a:p>
                <a:pPr lvl="3">
                  <a:buFont typeface="Wingdings" panose="05000000000000000000" pitchFamily="2" charset="2"/>
                  <a:buChar char="ü"/>
                </a:pPr>
                <a:r>
                  <a:rPr lang="el-GR" sz="1600" dirty="0"/>
                  <a:t> </a:t>
                </a:r>
                <a:r>
                  <a:rPr lang="el-GR" sz="1600" dirty="0" smtClean="0"/>
                  <a:t>Για σύνδεση με το κύλωμα (Σωληνώσεις)</a:t>
                </a:r>
              </a:p>
              <a:p>
                <a:pPr lvl="3">
                  <a:buFont typeface="Wingdings" panose="05000000000000000000" pitchFamily="2" charset="2"/>
                  <a:buChar char="ü"/>
                </a:pPr>
                <a:r>
                  <a:rPr lang="el-GR" sz="1600" dirty="0"/>
                  <a:t> </a:t>
                </a:r>
                <a:r>
                  <a:rPr lang="el-GR" sz="1600" dirty="0" smtClean="0"/>
                  <a:t>Για σφράγισμα των οπών:</a:t>
                </a:r>
              </a:p>
              <a:p>
                <a:pPr lvl="5">
                  <a:buFont typeface="Wingdings" panose="05000000000000000000" pitchFamily="2" charset="2"/>
                  <a:buChar char="v"/>
                </a:pPr>
                <a:r>
                  <a:rPr lang="en-US" i="1" dirty="0"/>
                  <a:t>PCFF SAE Closed Flange Code</a:t>
                </a:r>
                <a:r>
                  <a:rPr lang="el-GR" i="1" dirty="0"/>
                  <a:t> 62</a:t>
                </a:r>
                <a:r>
                  <a:rPr lang="el-GR" dirty="0"/>
                  <a:t> </a:t>
                </a:r>
                <a:r>
                  <a:rPr lang="el-GR" dirty="0" smtClean="0"/>
                  <a:t>της εταιρίας </a:t>
                </a:r>
                <a:r>
                  <a:rPr lang="en-US" i="1" dirty="0" smtClean="0"/>
                  <a:t>Parker</a:t>
                </a:r>
                <a:endParaRPr lang="en-US" dirty="0" smtClean="0"/>
              </a:p>
              <a:p>
                <a:pPr lvl="5">
                  <a:buFont typeface="Wingdings" panose="05000000000000000000" pitchFamily="2" charset="2"/>
                  <a:buChar char="v"/>
                </a:pPr>
                <a:r>
                  <a:rPr lang="en-US" i="1" dirty="0"/>
                  <a:t>SAE</a:t>
                </a:r>
                <a:r>
                  <a:rPr lang="el-GR" i="1" dirty="0"/>
                  <a:t> 4-</a:t>
                </a:r>
                <a:r>
                  <a:rPr lang="en-US" i="1" dirty="0"/>
                  <a:t>Bolt Flange O</a:t>
                </a:r>
                <a:r>
                  <a:rPr lang="el-GR" i="1" dirty="0"/>
                  <a:t>-</a:t>
                </a:r>
                <a:r>
                  <a:rPr lang="en-US" i="1" dirty="0" smtClean="0"/>
                  <a:t>Ring </a:t>
                </a:r>
                <a:r>
                  <a:rPr lang="el-GR" dirty="0" smtClean="0"/>
                  <a:t>της εταιρίας </a:t>
                </a:r>
                <a:r>
                  <a:rPr lang="en-US" i="1" dirty="0" smtClean="0"/>
                  <a:t>Parker</a:t>
                </a:r>
                <a:endParaRPr lang="el-GR" i="1" dirty="0" smtClean="0"/>
              </a:p>
              <a:p>
                <a:pPr marL="871400" lvl="5" indent="0">
                  <a:buNone/>
                </a:pPr>
                <a:endParaRPr lang="el-GR" i="1" dirty="0"/>
              </a:p>
              <a:p>
                <a:pPr marL="871400" lvl="5" indent="0">
                  <a:buNone/>
                </a:pPr>
                <a:endParaRPr lang="el-GR" i="1" dirty="0" smtClean="0"/>
              </a:p>
              <a:p>
                <a:pPr marL="871400" lvl="5" indent="0">
                  <a:buNone/>
                </a:pPr>
                <a:endParaRPr lang="en-US" dirty="0" smtClean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 smtClean="0"/>
                  <a:t> </a:t>
                </a:r>
                <a:r>
                  <a:rPr lang="el-GR" dirty="0" smtClean="0"/>
                  <a:t>Στήριξη :</a:t>
                </a:r>
              </a:p>
              <a:p>
                <a:pPr lvl="3">
                  <a:buFont typeface="Wingdings" panose="05000000000000000000" pitchFamily="2" charset="2"/>
                  <a:buChar char="ü"/>
                </a:pPr>
                <a:r>
                  <a:rPr lang="el-GR" sz="1600" dirty="0"/>
                  <a:t> </a:t>
                </a:r>
                <a:r>
                  <a:rPr lang="el-GR" sz="1600" dirty="0" smtClean="0"/>
                  <a:t> του τάκου του κυκλώματος με γωνιές και κοχλίες</a:t>
                </a:r>
              </a:p>
              <a:p>
                <a:pPr lvl="3">
                  <a:buFont typeface="Wingdings" panose="05000000000000000000" pitchFamily="2" charset="2"/>
                  <a:buChar char="ü"/>
                </a:pPr>
                <a:r>
                  <a:rPr lang="el-GR" sz="1600" dirty="0"/>
                  <a:t> </a:t>
                </a:r>
                <a:r>
                  <a:rPr lang="el-GR" sz="1600" dirty="0" smtClean="0"/>
                  <a:t> του τάκου της σερβοβαλβίδας με τέσσερις κοχλίες Μ24 κατηγορίας </a:t>
                </a:r>
                <a14:m>
                  <m:oMath xmlns:m="http://schemas.openxmlformats.org/officeDocument/2006/math">
                    <m:r>
                      <a:rPr lang="el-GR" sz="1600" b="0" i="1" smtClean="0">
                        <a:latin typeface="Cambria Math" panose="02040503050406030204" pitchFamily="18" charset="0"/>
                      </a:rPr>
                      <m:t>14.9</m:t>
                    </m:r>
                  </m:oMath>
                </a14:m>
                <a:r>
                  <a:rPr lang="el-GR" sz="1600" dirty="0" smtClean="0"/>
                  <a:t> </a:t>
                </a:r>
                <a:r>
                  <a:rPr lang="en-US" sz="1600" dirty="0"/>
                  <a:t>( DIN-ISO_898_part_1 )</a:t>
                </a:r>
              </a:p>
              <a:p>
                <a:pPr marL="566928" lvl="3" indent="0">
                  <a:buNone/>
                </a:pPr>
                <a:endParaRPr lang="el-GR" dirty="0" smtClean="0"/>
              </a:p>
              <a:p>
                <a:pPr marL="201168" lvl="1" indent="0">
                  <a:buNone/>
                </a:pPr>
                <a:endParaRPr lang="el-GR" dirty="0" smtClean="0"/>
              </a:p>
              <a:p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1667" b="-45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41" y="1845734"/>
            <a:ext cx="3705742" cy="2210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87" y="3857414"/>
            <a:ext cx="1239796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8953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υδραυλικού κυκλώματος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b="1" dirty="0" smtClean="0"/>
              <a:t>Φίλτρο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l-GR" b="1" dirty="0"/>
              <a:t> </a:t>
            </a:r>
            <a:r>
              <a:rPr lang="el-GR" dirty="0" smtClean="0"/>
              <a:t>Ανάγκη καθαρισμού του εργαζόμενου μέσου από ρύπους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l-GR" b="1" dirty="0"/>
              <a:t> </a:t>
            </a:r>
            <a:r>
              <a:rPr lang="el-GR" dirty="0" smtClean="0"/>
              <a:t>Τοποθέτηση στη γραμμή επιστροφής</a:t>
            </a:r>
          </a:p>
          <a:p>
            <a:pPr marL="0" indent="0">
              <a:buNone/>
            </a:pPr>
            <a:r>
              <a:rPr lang="el-GR" b="1" dirty="0"/>
              <a:t> </a:t>
            </a:r>
            <a:r>
              <a:rPr lang="el-GR" b="1" dirty="0" smtClean="0"/>
              <a:t> </a:t>
            </a:r>
            <a:r>
              <a:rPr lang="el-GR" i="1" dirty="0"/>
              <a:t>100 </a:t>
            </a:r>
            <a:r>
              <a:rPr lang="en-US" i="1" dirty="0"/>
              <a:t>FLE</a:t>
            </a:r>
            <a:r>
              <a:rPr lang="el-GR" i="1" dirty="0"/>
              <a:t> 0120 </a:t>
            </a:r>
            <a:r>
              <a:rPr lang="el-GR" dirty="0"/>
              <a:t>της εταιρίας </a:t>
            </a:r>
            <a:r>
              <a:rPr lang="en-US" i="1" dirty="0"/>
              <a:t>Bosch </a:t>
            </a:r>
            <a:r>
              <a:rPr lang="en-US" i="1" dirty="0" smtClean="0"/>
              <a:t>Rexroth</a:t>
            </a:r>
            <a:endParaRPr lang="el-GR" i="1" dirty="0" smtClean="0"/>
          </a:p>
          <a:p>
            <a:pPr marL="0" indent="0">
              <a:buNone/>
            </a:pPr>
            <a:r>
              <a:rPr lang="el-GR" b="1" i="1" dirty="0"/>
              <a:t> </a:t>
            </a:r>
            <a:r>
              <a:rPr lang="el-GR" b="1" i="1" dirty="0" smtClean="0"/>
              <a:t> </a:t>
            </a:r>
            <a:endParaRPr lang="el-GR" b="1" dirty="0" smtClean="0"/>
          </a:p>
          <a:p>
            <a:pPr marL="0" indent="0">
              <a:buNone/>
            </a:pPr>
            <a:endParaRPr lang="el-GR" b="1" dirty="0" smtClean="0"/>
          </a:p>
          <a:p>
            <a:pPr marL="0" indent="0">
              <a:buNone/>
            </a:pPr>
            <a:endParaRPr lang="el-GR" b="1" dirty="0"/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</a:t>
            </a:r>
            <a:r>
              <a:rPr lang="el-GR" dirty="0" smtClean="0"/>
              <a:t>Κριτήρια: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 smtClean="0"/>
              <a:t> </a:t>
            </a:r>
            <a:r>
              <a:rPr lang="el-GR" dirty="0" smtClean="0"/>
              <a:t>Ονομαστική ικανότητά του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l-GR" b="1" dirty="0"/>
              <a:t> </a:t>
            </a:r>
            <a:r>
              <a:rPr lang="en-US" dirty="0" smtClean="0"/>
              <a:t>H </a:t>
            </a:r>
            <a:r>
              <a:rPr lang="el-GR" dirty="0" smtClean="0"/>
              <a:t>μέγιστη πίεση που μπορεί να δεχτεί</a:t>
            </a:r>
            <a:endParaRPr lang="el-GR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9" y="3906670"/>
            <a:ext cx="2267266" cy="1962424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701940"/>
              </p:ext>
            </p:extLst>
          </p:nvPr>
        </p:nvGraphicFramePr>
        <p:xfrm>
          <a:off x="1527811" y="3535709"/>
          <a:ext cx="6139180" cy="1127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8625"/>
                <a:gridCol w="3170555"/>
              </a:tblGrid>
              <a:tr h="20193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FILTER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</a:tr>
              <a:tr h="1739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Manufacturer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Bosch Rexroth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39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Function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Inline Filter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74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Type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100 FLE 0120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39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Filtration Rating [μm]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10,00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39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Nominal Pressure [bar]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100,00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8459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υδραυλικού κυκλώματος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l-GR" b="1" dirty="0" smtClean="0"/>
                  <a:t>Συσσωρευτές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l-GR" dirty="0"/>
                  <a:t> </a:t>
                </a:r>
                <a:r>
                  <a:rPr lang="el-GR" dirty="0" smtClean="0"/>
                  <a:t>Χρήση 32 συσσωρευτών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l-GR" dirty="0"/>
                  <a:t> </a:t>
                </a:r>
                <a:r>
                  <a:rPr lang="el-GR" dirty="0" smtClean="0"/>
                  <a:t>Υπολογισμός απωλειών: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l-GR" sz="1800" dirty="0" smtClean="0"/>
                  <a:t> Τυρβώδης ροή μέσω του τύπου </a:t>
                </a:r>
                <a14:m>
                  <m:oMath xmlns:m="http://schemas.openxmlformats.org/officeDocument/2006/math">
                    <m:r>
                      <a:rPr lang="el-GR" sz="1800" i="1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l-GR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𝑈𝑑</m:t>
                        </m:r>
                      </m:num>
                      <m:den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𝜈</m:t>
                        </m:r>
                      </m:den>
                    </m:f>
                  </m:oMath>
                </a14:m>
                <a:endParaRPr lang="el-GR" sz="1800" dirty="0"/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l-GR" sz="1800" dirty="0" smtClean="0"/>
                  <a:t> Γραμμικές απώλειες μέσω του τύπου </a:t>
                </a:r>
                <a14:m>
                  <m:oMath xmlns:m="http://schemas.openxmlformats.org/officeDocument/2006/math">
                    <m:r>
                      <a:rPr lang="el-GR" sz="18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sz="1800" i="1">
                        <a:latin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el-GR" sz="1800" i="1">
                        <a:latin typeface="Cambria Math" panose="02040503050406030204" pitchFamily="18" charset="0"/>
                      </a:rPr>
                      <m:t>𝜌</m:t>
                    </m:r>
                    <m:f>
                      <m:f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l-GR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l-GR" sz="1800" dirty="0" smtClean="0"/>
                  <a:t>  για </a:t>
                </a:r>
                <a14:m>
                  <m:oMath xmlns:m="http://schemas.openxmlformats.org/officeDocument/2006/math">
                    <m:r>
                      <a:rPr lang="el-GR" sz="18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l-GR" sz="18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l-GR" sz="1800" dirty="0" smtClean="0"/>
              </a:p>
              <a:p>
                <a:pPr lvl="8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l-GR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1600" i="1">
                            <a:latin typeface="Cambria Math" panose="02040503050406030204" pitchFamily="18" charset="0"/>
                          </a:rPr>
                          <m:t>0,3164</m:t>
                        </m:r>
                      </m:num>
                      <m:den>
                        <m:sSup>
                          <m:sSupPr>
                            <m:ctrlPr>
                              <a:rPr lang="el-G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𝑅𝑒</m:t>
                            </m:r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el-GR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l-G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l-GR" sz="16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el-GR" sz="1600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sz="1600" dirty="0" smtClean="0"/>
                  <a:t>κατά </a:t>
                </a:r>
                <a:r>
                  <a:rPr lang="en-US" sz="1600" i="1" dirty="0" err="1" smtClean="0"/>
                  <a:t>Blasius</a:t>
                </a:r>
                <a:r>
                  <a:rPr lang="el-GR" sz="1600" dirty="0" smtClean="0"/>
                  <a:t> στους σωλήνες</a:t>
                </a:r>
              </a:p>
              <a:p>
                <a:pPr lvl="8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l-G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l-GR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l-GR" sz="16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rad>
                      </m:den>
                    </m:f>
                    <m:r>
                      <a:rPr lang="el-GR" sz="1600" i="1">
                        <a:latin typeface="Cambria Math" panose="02040503050406030204" pitchFamily="18" charset="0"/>
                      </a:rPr>
                      <m:t>=−2</m:t>
                    </m:r>
                    <m:func>
                      <m:funcPr>
                        <m:ctrlPr>
                          <a:rPr lang="el-G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l-G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l-GR" sz="16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l-G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l-GR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l-GR" sz="1600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num>
                              <m:den>
                                <m:r>
                                  <a:rPr lang="el-GR" sz="1600" i="1">
                                    <a:latin typeface="Cambria Math" panose="02040503050406030204" pitchFamily="18" charset="0"/>
                                  </a:rPr>
                                  <m:t>3,7</m:t>
                                </m:r>
                                <m:sSub>
                                  <m:sSubPr>
                                    <m:ctrlPr>
                                      <a:rPr lang="el-G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l-GR" sz="16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l-GR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l-GR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l-GR" sz="1600" i="1">
                                    <a:latin typeface="Cambria Math" panose="02040503050406030204" pitchFamily="18" charset="0"/>
                                  </a:rPr>
                                  <m:t>2,51</m:t>
                                </m:r>
                              </m:num>
                              <m:den>
                                <m:r>
                                  <a:rPr lang="el-GR" sz="1600" i="1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l-G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l-GR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l-GR" sz="1600" dirty="0" smtClean="0"/>
                  <a:t> κατά </a:t>
                </a:r>
                <a:r>
                  <a:rPr lang="en-US" sz="1600" i="1" dirty="0" smtClean="0"/>
                  <a:t>Jain </a:t>
                </a:r>
                <a:r>
                  <a:rPr lang="el-GR" sz="1600" dirty="0" smtClean="0"/>
                  <a:t>με τραχύτητα </a:t>
                </a:r>
                <a14:m>
                  <m:oMath xmlns:m="http://schemas.openxmlformats.org/officeDocument/2006/math">
                    <m:r>
                      <a:rPr lang="el-GR" sz="16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l-GR" sz="1600" b="0" i="1" smtClean="0">
                        <a:latin typeface="Cambria Math" panose="02040503050406030204" pitchFamily="18" charset="0"/>
                      </a:rPr>
                      <m:t>=0,06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r>
                  <a:rPr lang="en-US" sz="1600" dirty="0" smtClean="0"/>
                  <a:t> </a:t>
                </a:r>
                <a:r>
                  <a:rPr lang="el-GR" sz="1600" dirty="0" smtClean="0"/>
                  <a:t>για χάλυβα</a:t>
                </a:r>
                <a:endParaRPr lang="el-GR" sz="1600" dirty="0"/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l-GR" sz="1800" dirty="0" smtClean="0"/>
                  <a:t> Εντοπισμένες απώλειες μέσω του τύπου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sz="1800" i="1">
                        <a:latin typeface="Cambria Math" panose="02040503050406030204" pitchFamily="18" charset="0"/>
                      </a:rPr>
                      <m:t>𝜉</m:t>
                    </m:r>
                    <m:f>
                      <m:f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l-GR" sz="1800" dirty="0" smtClean="0"/>
                  <a:t>, όπου </a:t>
                </a:r>
                <a:r>
                  <a:rPr lang="el-GR" sz="1800" dirty="0"/>
                  <a:t> </a:t>
                </a:r>
                <a14:m>
                  <m:oMath xmlns:m="http://schemas.openxmlformats.org/officeDocument/2006/math">
                    <m:r>
                      <a:rPr lang="el-GR" sz="1800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l-GR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sz="1800" i="1">
                        <a:latin typeface="Cambria Math" panose="02040503050406030204" pitchFamily="18" charset="0"/>
                      </a:rPr>
                      <m:t>𝛫</m:t>
                    </m:r>
                    <m:sSub>
                      <m:sSub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l-G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l-GR" sz="1800" dirty="0" smtClean="0"/>
                  <a:t> με:</a:t>
                </a:r>
              </a:p>
              <a:p>
                <a:pPr lvl="8">
                  <a:buFont typeface="Wingdings" panose="05000000000000000000" pitchFamily="2" charset="2"/>
                  <a:buChar char="ü"/>
                </a:pPr>
                <a:r>
                  <a:rPr lang="el-GR" sz="1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6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l-G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l-GR" sz="1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l-GR" sz="1600" dirty="0" smtClean="0"/>
                  <a:t> για </a:t>
                </a:r>
                <a:r>
                  <a:rPr lang="en-US" sz="1600" i="1" dirty="0"/>
                  <a:t>Reynolds </a:t>
                </a:r>
                <a14:m>
                  <m:oMath xmlns:m="http://schemas.openxmlformats.org/officeDocument/2006/math">
                    <m:r>
                      <a:rPr lang="el-GR" sz="1600" i="1">
                        <a:latin typeface="Cambria Math" panose="02040503050406030204" pitchFamily="18" charset="0"/>
                      </a:rPr>
                      <m:t>(&gt;2300)</m:t>
                    </m:r>
                  </m:oMath>
                </a14:m>
                <a:endParaRPr lang="el-GR" sz="1600" dirty="0" smtClean="0"/>
              </a:p>
              <a:p>
                <a:pPr lvl="8">
                  <a:buFont typeface="Wingdings" panose="05000000000000000000" pitchFamily="2" charset="2"/>
                  <a:buChar char="ü"/>
                </a:pPr>
                <a:r>
                  <a:rPr lang="el-GR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6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l-GR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l-GR" sz="1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l-GR" sz="1600" dirty="0" smtClean="0"/>
                  <a:t> για συνήθη υδραυλικά υγρά</a:t>
                </a:r>
                <a:endParaRPr lang="el-GR" sz="1600" dirty="0"/>
              </a:p>
              <a:p>
                <a:pPr lvl="2">
                  <a:buFont typeface="Wingdings" panose="05000000000000000000" pitchFamily="2" charset="2"/>
                  <a:buChar char="Ø"/>
                </a:pP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1667" b="-152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1978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και έλεγχος υδραυλικού συστήματος σεισμικής τράπεζας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Εισαγωγή – προτεινόμενες λύσεις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Σχεδιασμός σεισμικής τράπεζας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Σχεδιασμός </a:t>
            </a:r>
            <a:r>
              <a:rPr lang="el-GR" sz="2800" dirty="0"/>
              <a:t>υ</a:t>
            </a:r>
            <a:r>
              <a:rPr lang="el-GR" sz="2800" dirty="0" smtClean="0"/>
              <a:t>δραυλικής εγκατάστασης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Έλεγχος</a:t>
            </a:r>
            <a:r>
              <a:rPr lang="el-GR" sz="3000" dirty="0" smtClean="0"/>
              <a:t> υδραυλικής εγκατάστασης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5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235911" y="2302646"/>
            <a:ext cx="1289154" cy="774913"/>
            <a:chOff x="6234441" y="2061480"/>
            <a:chExt cx="1275632" cy="1439791"/>
          </a:xfrm>
        </p:grpSpPr>
        <p:sp>
          <p:nvSpPr>
            <p:cNvPr id="7" name="Left Brace 6"/>
            <p:cNvSpPr/>
            <p:nvPr/>
          </p:nvSpPr>
          <p:spPr>
            <a:xfrm>
              <a:off x="7183749" y="2061480"/>
              <a:ext cx="326324" cy="1439791"/>
            </a:xfrm>
            <a:prstGeom prst="leftBrac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6234441" y="2777125"/>
              <a:ext cx="949308" cy="425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7360173" y="2272316"/>
            <a:ext cx="4380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Διαμόρφωση τράπεζας</a:t>
            </a:r>
          </a:p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Προσομοιώσεις </a:t>
            </a:r>
            <a:r>
              <a:rPr lang="en-US" sz="2400" dirty="0" smtClean="0"/>
              <a:t>SolidWorks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6442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υδραυλικού κυκλώματος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l-GR" b="1" dirty="0" smtClean="0"/>
                  <a:t>Συσσωρευτές</a:t>
                </a:r>
              </a:p>
              <a:p>
                <a:r>
                  <a:rPr lang="el-GR" dirty="0" smtClean="0"/>
                  <a:t>Άρα:                                                                      </a:t>
                </a:r>
              </a:p>
              <a:p>
                <a:pPr lvl="7">
                  <a:buFont typeface="Wingdings" panose="05000000000000000000" pitchFamily="2" charset="2"/>
                  <a:buChar char="Ø"/>
                </a:pP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𝑙𝑖𝑛𝑒𝑎𝑟𝑝𝑟𝑒𝑠</m:t>
                        </m:r>
                      </m:sub>
                    </m:sSub>
                    <m:r>
                      <a:rPr lang="el-GR" sz="2000" i="1">
                        <a:latin typeface="Cambria Math" panose="02040503050406030204" pitchFamily="18" charset="0"/>
                      </a:rPr>
                      <m:t>=6,3 </m:t>
                    </m:r>
                    <m:r>
                      <a:rPr lang="el-GR" sz="2000" i="1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l-GR" sz="2000" dirty="0"/>
              </a:p>
              <a:p>
                <a:pPr lvl="7">
                  <a:buFont typeface="Wingdings" panose="05000000000000000000" pitchFamily="2" charset="2"/>
                  <a:buChar char="Ø"/>
                </a:pP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𝑙𝑖𝑛𝑒𝑎𝑟𝑟𝑒𝑡</m:t>
                        </m:r>
                      </m:sub>
                    </m:sSub>
                    <m:r>
                      <a:rPr lang="el-GR" sz="2000" i="1">
                        <a:latin typeface="Cambria Math" panose="02040503050406030204" pitchFamily="18" charset="0"/>
                      </a:rPr>
                      <m:t>=6,92 </m:t>
                    </m:r>
                    <m:r>
                      <a:rPr lang="el-GR" sz="2000" i="1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l-GR" sz="2000" dirty="0"/>
              </a:p>
              <a:p>
                <a:pPr lvl="7">
                  <a:buFont typeface="Wingdings" panose="05000000000000000000" pitchFamily="2" charset="2"/>
                  <a:buChar char="Ø"/>
                </a:pP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𝑙𝑜𝑐𝑎𝑙𝑖𝑧𝑒𝑑𝑝𝑟𝑒𝑠</m:t>
                        </m:r>
                      </m:sub>
                    </m:sSub>
                    <m:r>
                      <a:rPr lang="el-GR" sz="2000" i="1">
                        <a:latin typeface="Cambria Math" panose="02040503050406030204" pitchFamily="18" charset="0"/>
                      </a:rPr>
                      <m:t>=4</m:t>
                    </m:r>
                    <m:r>
                      <a:rPr lang="el-GR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l-GR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l-GR" sz="2000" i="1">
                        <a:latin typeface="Cambria Math" panose="02040503050406030204" pitchFamily="18" charset="0"/>
                      </a:rPr>
                      <m:t>7 </m:t>
                    </m:r>
                    <m:r>
                      <a:rPr lang="el-GR" sz="2000" i="1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l-GR" sz="2000" dirty="0"/>
              </a:p>
              <a:p>
                <a:pPr lvl="7">
                  <a:buFont typeface="Wingdings" panose="05000000000000000000" pitchFamily="2" charset="2"/>
                  <a:buChar char="Ø"/>
                </a:pP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𝑙𝑜𝑐𝑎𝑙𝑖𝑧𝑒𝑑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𝑟𝑒𝑡</m:t>
                        </m:r>
                      </m:sub>
                    </m:sSub>
                    <m:r>
                      <a:rPr lang="el-GR" sz="2000" i="1">
                        <a:latin typeface="Cambria Math" panose="02040503050406030204" pitchFamily="18" charset="0"/>
                      </a:rPr>
                      <m:t>=16,45 </m:t>
                    </m:r>
                    <m:r>
                      <a:rPr lang="el-GR" sz="2000" i="1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l-GR" sz="2000" dirty="0" smtClean="0"/>
              </a:p>
              <a:p>
                <a:pPr marL="0" indent="0">
                  <a:buNone/>
                </a:pPr>
                <a:r>
                  <a:rPr lang="el-GR" dirty="0" smtClean="0"/>
                  <a:t>  </a:t>
                </a:r>
              </a:p>
              <a:p>
                <a:pPr marL="0" indent="0">
                  <a:buNone/>
                </a:pPr>
                <a:r>
                  <a:rPr lang="el-GR" dirty="0"/>
                  <a:t> </a:t>
                </a:r>
                <a:r>
                  <a:rPr lang="el-GR" dirty="0" smtClean="0"/>
                  <a:t> </a:t>
                </a:r>
                <a:r>
                  <a:rPr lang="el-GR" dirty="0"/>
                  <a:t> Τελικά:</a:t>
                </a:r>
              </a:p>
              <a:p>
                <a:pPr lvl="7">
                  <a:buFont typeface="Wingdings" panose="05000000000000000000" pitchFamily="2" charset="2"/>
                  <a:buChar char="Ø"/>
                </a:pPr>
                <a:r>
                  <a:rPr lang="el-G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=4</m:t>
                    </m:r>
                    <m:r>
                      <a:rPr lang="el-GR" sz="2000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sz="20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7 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l-GR" sz="2000" dirty="0"/>
              </a:p>
              <a:p>
                <a:pPr lvl="7">
                  <a:buFont typeface="Wingdings" panose="05000000000000000000" pitchFamily="2" charset="2"/>
                  <a:buChar char="Ø"/>
                </a:pPr>
                <a:r>
                  <a:rPr lang="el-G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𝑟𝑒𝑡𝑢𝑟𝑛</m:t>
                        </m:r>
                      </m:sub>
                    </m:sSub>
                    <m:r>
                      <a:rPr lang="el-GR" sz="2000" i="1">
                        <a:latin typeface="Cambria Math" panose="02040503050406030204" pitchFamily="18" charset="0"/>
                      </a:rPr>
                      <m:t>=23,37 </m:t>
                    </m:r>
                    <m:r>
                      <a:rPr lang="el-GR" sz="2000" i="1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l-GR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5988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υδραυλικού κυκλώματος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l-GR" sz="2400" b="1" dirty="0" smtClean="0"/>
                  <a:t>Συσσωρευτές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l-GR" sz="2400" dirty="0"/>
                  <a:t> </a:t>
                </a:r>
                <a:r>
                  <a:rPr lang="el-GR" sz="2400" dirty="0" smtClean="0"/>
                  <a:t>Πίεση στην αντίθλιψη: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l-GR" sz="2400" i="1">
                        <a:latin typeface="Cambria Math" panose="02040503050406030204" pitchFamily="18" charset="0"/>
                      </a:rPr>
                      <m:t>=23,37+1=24,37</m:t>
                    </m:r>
                  </m:oMath>
                </a14:m>
                <a:endParaRPr lang="el-GR" sz="2400" dirty="0"/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l-GR" sz="2400" dirty="0" smtClean="0"/>
                  <a:t> Ελάχιστη πίεση στη θλίψη για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l-GR" sz="2400" i="1">
                        <a:latin typeface="Cambria Math" panose="02040503050406030204" pitchFamily="18" charset="0"/>
                      </a:rPr>
                      <m:t>=246514 </m:t>
                    </m:r>
                    <m:r>
                      <a:rPr lang="el-GR" sz="24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l-GR" sz="2400" dirty="0" smtClean="0"/>
                  <a:t>:</a:t>
                </a:r>
              </a:p>
              <a:p>
                <a:pPr marL="0" indent="0">
                  <a:buNone/>
                </a:pPr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a:rPr lang="el-GR" sz="2400" b="0" i="0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</m:t>
                    </m:r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l-G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l-G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l-GR" sz="24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l-G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l-GR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l-GR" sz="2400" i="1">
                        <a:latin typeface="Cambria Math" panose="02040503050406030204" pitchFamily="18" charset="0"/>
                      </a:rPr>
                      <m:t>=271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l-GR" sz="2400" dirty="0" smtClean="0"/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l-GR" sz="2400" dirty="0" smtClean="0"/>
                  <a:t> Ελάχιστη πίεση λαδιού στους συσσωρευτές: </a:t>
                </a:r>
              </a:p>
              <a:p>
                <a:pPr marL="0" indent="0" algn="ctr">
                  <a:buNone/>
                </a:pPr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𝑎𝑐𝑐𝑚𝑖𝑛</m:t>
                        </m:r>
                      </m:sub>
                    </m:sSub>
                    <m:r>
                      <a:rPr lang="el-GR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l-GR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  <m:r>
                      <a:rPr lang="el-GR" sz="2400" i="1">
                        <a:latin typeface="Cambria Math" panose="02040503050406030204" pitchFamily="18" charset="0"/>
                      </a:rPr>
                      <m:t>=317,47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l-GR" sz="2400" dirty="0" smtClean="0"/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l-GR" sz="2400" dirty="0"/>
                  <a:t> </a:t>
                </a:r>
                <a:r>
                  <a:rPr lang="el-GR" sz="2400" dirty="0" smtClean="0"/>
                  <a:t>Μέγιστη πίεση λαδιού στους συσσωρευτές: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𝑎𝑐𝑐𝑚𝑎𝑥</m:t>
                        </m:r>
                      </m:sub>
                    </m:sSub>
                    <m:r>
                      <a:rPr lang="el-GR" sz="2400" i="1">
                        <a:latin typeface="Cambria Math" panose="02040503050406030204" pitchFamily="18" charset="0"/>
                      </a:rPr>
                      <m:t>=350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l-GR" sz="2400" dirty="0" smtClean="0"/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l-GR" sz="2400" dirty="0" smtClean="0"/>
                  <a:t> Αρχική πίεση αερίου στους συσσωρευτές: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𝑖𝑛𝑖𝑡𝑖𝑎𝑙𝑛𝑖𝑡</m:t>
                        </m:r>
                      </m:sub>
                    </m:sSub>
                    <m:r>
                      <a:rPr lang="el-GR" sz="2400" i="1">
                        <a:latin typeface="Cambria Math" panose="02040503050406030204" pitchFamily="18" charset="0"/>
                      </a:rPr>
                      <m:t>=0,9</m:t>
                    </m:r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𝑎𝑐𝑐𝑚𝑖𝑛</m:t>
                        </m:r>
                      </m:sub>
                    </m:sSub>
                    <m:r>
                      <a:rPr lang="el-GR" sz="2400" i="1">
                        <a:latin typeface="Cambria Math" panose="02040503050406030204" pitchFamily="18" charset="0"/>
                      </a:rPr>
                      <m:t>=285,71 </m:t>
                    </m:r>
                    <m:r>
                      <a:rPr lang="el-GR" sz="2400" i="1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l-GR" sz="2400" dirty="0"/>
              </a:p>
              <a:p>
                <a:pPr marL="0" indent="0">
                  <a:buNone/>
                </a:pPr>
                <a:endParaRPr lang="el-GR" dirty="0" smtClean="0"/>
              </a:p>
              <a:p>
                <a:pPr marL="0" indent="0">
                  <a:buNone/>
                </a:pPr>
                <a:r>
                  <a:rPr lang="el-GR" dirty="0"/>
                  <a:t> </a:t>
                </a:r>
              </a:p>
              <a:p>
                <a:pPr marL="0" indent="0">
                  <a:buNone/>
                </a:pPr>
                <a:endParaRPr lang="el-GR" dirty="0"/>
              </a:p>
              <a:p>
                <a:pPr marL="0" indent="0">
                  <a:buNone/>
                </a:pP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2879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7305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υδραυλικού κυκλώματος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 smtClean="0"/>
                  <a:t> </a:t>
                </a:r>
                <a:r>
                  <a:rPr lang="el-GR" dirty="0" smtClean="0"/>
                  <a:t>Όγκος συσσωρευτών: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l-G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𝑖𝑛𝑖𝑡𝑖𝑎𝑙𝑛𝑖𝑡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l-G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l-GR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l-GR" i="1">
                                                  <a:latin typeface="Cambria Math" panose="02040503050406030204" pitchFamily="18" charset="0"/>
                                                </a:rPr>
                                                <m:t>𝑎𝑐𝑐𝑚𝑖𝑛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l-G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l-G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l-GR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l-GR" i="1">
                                                  <a:latin typeface="Cambria Math" panose="02040503050406030204" pitchFamily="18" charset="0"/>
                                                </a:rPr>
                                                <m:t>𝑖𝑛𝑖𝑡𝑖𝑎𝑙𝑛𝑖𝑡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l-G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l-GR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l-GR" i="1">
                                                  <a:latin typeface="Cambria Math" panose="02040503050406030204" pitchFamily="18" charset="0"/>
                                                </a:rPr>
                                                <m:t>𝑎𝑐𝑐𝑚𝑎𝑥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den>
                      </m:f>
                      <m:r>
                        <a:rPr lang="el-GR" i="1">
                          <a:latin typeface="Cambria Math" panose="02040503050406030204" pitchFamily="18" charset="0"/>
                        </a:rPr>
                        <m:t>=125,11 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𝑙𝑡</m:t>
                      </m:r>
                    </m:oMath>
                  </m:oMathPara>
                </a14:m>
                <a:endParaRPr lang="el-GR" dirty="0"/>
              </a:p>
              <a:p>
                <a:pPr marL="0" indent="0">
                  <a:buNone/>
                </a:pPr>
                <a:r>
                  <a:rPr lang="el-GR" dirty="0"/>
                  <a:t> </a:t>
                </a:r>
                <a:r>
                  <a:rPr lang="el-GR" dirty="0" smtClean="0"/>
                  <a:t>   αν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𝛥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i="1">
                            <a:latin typeface="Cambria Math" panose="02040503050406030204" pitchFamily="18" charset="0"/>
                          </a:rPr>
                          <m:t>250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𝑙𝑡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𝜎𝜐𝜎𝜎𝜔𝜌𝜀𝜐𝜏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ώ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𝜈</m:t>
                        </m:r>
                      </m:den>
                    </m:f>
                    <m:r>
                      <a:rPr lang="el-GR" i="1">
                        <a:latin typeface="Cambria Math" panose="02040503050406030204" pitchFamily="18" charset="0"/>
                      </a:rPr>
                      <m:t>=7,81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𝑙𝑡</m:t>
                    </m:r>
                  </m:oMath>
                </a14:m>
                <a:r>
                  <a:rPr lang="el-GR" dirty="0" smtClean="0"/>
                  <a:t> με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den>
                    </m:f>
                    <m:r>
                      <a:rPr lang="el-G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1,4</m:t>
                    </m:r>
                  </m:oMath>
                </a14:m>
                <a:endParaRPr lang="el-GR" dirty="0" smtClean="0"/>
              </a:p>
              <a:p>
                <a:pPr marL="0" indent="0">
                  <a:buNone/>
                </a:pPr>
                <a:r>
                  <a:rPr lang="el-GR" dirty="0" smtClean="0"/>
                  <a:t> 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𝑆𝐵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330−130</m:t>
                    </m:r>
                  </m:oMath>
                </a14:m>
                <a:r>
                  <a:rPr lang="el-GR" dirty="0"/>
                  <a:t> της εταιρίας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𝐻𝑦𝑑𝑎𝑐</m:t>
                    </m:r>
                  </m:oMath>
                </a14:m>
                <a:endParaRPr lang="el-GR" dirty="0"/>
              </a:p>
              <a:p>
                <a:pPr marL="0" indent="0">
                  <a:buNone/>
                </a:pP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484725"/>
              </p:ext>
            </p:extLst>
          </p:nvPr>
        </p:nvGraphicFramePr>
        <p:xfrm>
          <a:off x="1512716" y="4352963"/>
          <a:ext cx="6160135" cy="12882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8625"/>
                <a:gridCol w="3191510"/>
              </a:tblGrid>
              <a:tr h="5334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300">
                          <a:effectLst/>
                        </a:rPr>
                        <a:t>ACCUMULATORS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</a:tr>
              <a:tr h="533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Type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Standard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33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Series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SB330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33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Nominal Volume [lt]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130,00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33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Maximum Fluid Rate [lt/sec]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30,00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33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Maximum Fluid Rate [lt/min]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1800,00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33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Maximum Pressure [bar]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330,00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9" y="2809094"/>
            <a:ext cx="240975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2187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υδραυλικού κυκλώματος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Συσσωρευτές</a:t>
            </a:r>
          </a:p>
          <a:p>
            <a:r>
              <a:rPr lang="el-GR" dirty="0" smtClean="0"/>
              <a:t>Χρήση των αντίστοιχων </a:t>
            </a:r>
            <a:r>
              <a:rPr lang="en-US" i="1" dirty="0"/>
              <a:t>safety blocks </a:t>
            </a:r>
            <a:r>
              <a:rPr lang="el-GR" dirty="0"/>
              <a:t>τύπου </a:t>
            </a:r>
            <a:r>
              <a:rPr lang="en-US" i="1" dirty="0"/>
              <a:t>SAF</a:t>
            </a:r>
            <a:r>
              <a:rPr lang="el-GR" i="1" dirty="0"/>
              <a:t> 50</a:t>
            </a:r>
            <a:r>
              <a:rPr lang="en-US" i="1" dirty="0"/>
              <a:t>M E </a:t>
            </a:r>
            <a:r>
              <a:rPr lang="el-GR" dirty="0" smtClean="0"/>
              <a:t>της εταιρίας </a:t>
            </a:r>
            <a:r>
              <a:rPr lang="en-US" i="1" dirty="0" err="1" smtClean="0"/>
              <a:t>Hydac</a:t>
            </a:r>
            <a:endParaRPr lang="en-US" dirty="0" smtClean="0"/>
          </a:p>
          <a:p>
            <a:endParaRPr lang="el-GR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486172"/>
              </p:ext>
            </p:extLst>
          </p:nvPr>
        </p:nvGraphicFramePr>
        <p:xfrm>
          <a:off x="1430798" y="2749382"/>
          <a:ext cx="6119495" cy="11089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8625"/>
                <a:gridCol w="3150870"/>
              </a:tblGrid>
              <a:tr h="9715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300">
                          <a:effectLst/>
                        </a:rPr>
                        <a:t>SAFETY BLOCK (ACCUMULATORS)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</a:tr>
              <a:tr h="749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Manufacturer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Hydac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46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Series 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SAF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996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Type 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50M E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46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Maximum Flow Rate [lt/min]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600,00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149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Maximum Pressure [bar]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</a:rPr>
                        <a:t>400,00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9" y="2629094"/>
            <a:ext cx="2444727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6906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υδραυλικού κυκλώματος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Συσσωρευτές</a:t>
            </a:r>
          </a:p>
          <a:p>
            <a:pPr marL="0" indent="0">
              <a:buNone/>
            </a:pPr>
            <a:r>
              <a:rPr lang="el-GR" dirty="0"/>
              <a:t> </a:t>
            </a:r>
            <a:r>
              <a:rPr lang="el-GR" dirty="0" smtClean="0"/>
              <a:t> Σύνδεση συσσωρευτών στο κύκλωμα σε διάταξη Π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l-GR" sz="2000" dirty="0" smtClean="0"/>
              <a:t>Σκοπός η ταυτόχρονη αποφόρτιση των συσσωρευτών,</a:t>
            </a:r>
          </a:p>
          <a:p>
            <a:pPr lvl="1">
              <a:buFont typeface="Calibri" panose="020F0502020204030204" pitchFamily="34" charset="0"/>
              <a:buChar char="﻿"/>
            </a:pPr>
            <a:r>
              <a:rPr lang="el-GR" sz="2000" dirty="0" smtClean="0"/>
              <a:t>αφού θα «βλέπουν» διαρκώς ίδια πίεση.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l-GR" sz="2000" dirty="0" smtClean="0"/>
              <a:t>Υλοποίηση με χρήση κατάλληλων</a:t>
            </a:r>
          </a:p>
          <a:p>
            <a:pPr lvl="1">
              <a:buFont typeface="Calibri" panose="020F0502020204030204" pitchFamily="34" charset="0"/>
              <a:buChar char="﻿"/>
            </a:pPr>
            <a:r>
              <a:rPr lang="el-GR" sz="2000" dirty="0" smtClean="0"/>
              <a:t>εξαρτημάτων, όπως αναφέρθηκαν</a:t>
            </a:r>
          </a:p>
          <a:p>
            <a:pPr lvl="1">
              <a:buFont typeface="Calibri" panose="020F0502020204030204" pitchFamily="34" charset="0"/>
              <a:buChar char="﻿"/>
            </a:pPr>
            <a:r>
              <a:rPr lang="el-GR" sz="2000" dirty="0" smtClean="0"/>
              <a:t>στην παράγραφο Σωληνώσεις.</a:t>
            </a:r>
            <a:endParaRPr lang="el-GR" sz="2000" dirty="0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54</a:t>
            </a:fld>
            <a:endParaRPr lang="en-US"/>
          </a:p>
        </p:txBody>
      </p:sp>
      <p:pic>
        <p:nvPicPr>
          <p:cNvPr id="7" name="Εικόνα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995" y="2939039"/>
            <a:ext cx="5980952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4908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υδραυλικού κυκλώματος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Στήριξη συσσωρευτών</a:t>
            </a:r>
            <a:endParaRPr lang="en-US" b="1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l-GR" b="1" dirty="0"/>
              <a:t> </a:t>
            </a:r>
            <a:r>
              <a:rPr lang="el-GR" dirty="0" smtClean="0"/>
              <a:t>Τυποποιημένα εξαρτήματα της εταιρίας</a:t>
            </a:r>
            <a:r>
              <a:rPr lang="el-GR" i="1" dirty="0" smtClean="0"/>
              <a:t> </a:t>
            </a:r>
            <a:r>
              <a:rPr lang="en-US" i="1" dirty="0" err="1" smtClean="0"/>
              <a:t>Hydac</a:t>
            </a:r>
            <a:r>
              <a:rPr lang="en-US" dirty="0" smtClean="0"/>
              <a:t>:</a:t>
            </a:r>
            <a:endParaRPr lang="el-GR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900" dirty="0" smtClean="0"/>
              <a:t>3 </a:t>
            </a:r>
            <a:r>
              <a:rPr lang="en-US" sz="1900" dirty="0" smtClean="0"/>
              <a:t>clamps </a:t>
            </a:r>
            <a:r>
              <a:rPr lang="en-US" sz="1900" dirty="0"/>
              <a:t>HRGKSM 4 R 352–363/360 </a:t>
            </a:r>
            <a:r>
              <a:rPr lang="en-US" sz="1900" dirty="0" smtClean="0"/>
              <a:t>ST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900" dirty="0" smtClean="0"/>
              <a:t>1 console </a:t>
            </a:r>
            <a:r>
              <a:rPr lang="en-US" sz="1900" dirty="0"/>
              <a:t>KBK </a:t>
            </a:r>
            <a:r>
              <a:rPr lang="en-US" sz="1900" dirty="0" smtClean="0"/>
              <a:t>360/G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900" dirty="0" smtClean="0"/>
              <a:t>1 support rubber ring </a:t>
            </a:r>
            <a:r>
              <a:rPr lang="en-US" sz="1900" dirty="0"/>
              <a:t>G </a:t>
            </a:r>
            <a:r>
              <a:rPr lang="en-US" sz="1900" dirty="0" smtClean="0"/>
              <a:t>360</a:t>
            </a:r>
            <a:endParaRPr lang="el-GR" sz="1900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l-GR" dirty="0" smtClean="0"/>
              <a:t> Αυτοσχέδια κατασκευή</a:t>
            </a:r>
            <a:r>
              <a:rPr lang="en-US" dirty="0" smtClean="0"/>
              <a:t>:</a:t>
            </a:r>
            <a:endParaRPr lang="el-GR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l-GR" sz="1900" dirty="0" err="1" smtClean="0"/>
              <a:t>Κοιλοδοκοί</a:t>
            </a:r>
            <a:r>
              <a:rPr lang="el-GR" sz="1900" dirty="0" smtClean="0"/>
              <a:t> 100</a:t>
            </a:r>
            <a:r>
              <a:rPr lang="en-US" sz="1900" dirty="0" smtClean="0"/>
              <a:t>x100x3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900" dirty="0" smtClean="0"/>
              <a:t>UNP 100</a:t>
            </a:r>
            <a:endParaRPr lang="el-GR" sz="19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55</a:t>
            </a:fld>
            <a:endParaRPr lang="en-US"/>
          </a:p>
        </p:txBody>
      </p:sp>
      <p:pic>
        <p:nvPicPr>
          <p:cNvPr id="8" name="Εικόνα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508" y="1845734"/>
            <a:ext cx="4660045" cy="433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6241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υδραυλικού κυκλώματος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l-GR" b="1" dirty="0" smtClean="0"/>
                  <a:t>Έλεγχος φίλτρου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l-GR" dirty="0" smtClean="0"/>
                  <a:t> Δεν αρκεί η πίεση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l-GR" i="1">
                        <a:latin typeface="Cambria Math" panose="02040503050406030204" pitchFamily="18" charset="0"/>
                      </a:rPr>
                      <m:t>=24,37 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l-GR" dirty="0" smtClean="0"/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l-GR" dirty="0"/>
                  <a:t> </a:t>
                </a:r>
                <a:r>
                  <a:rPr lang="el-GR" dirty="0" smtClean="0"/>
                  <a:t>Η μέγιστη πίεση που θα διαχειριστεί η σερβοβαλβίδα είναι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332,30 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el-GR" dirty="0" smtClean="0"/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l-GR" dirty="0"/>
                  <a:t> </a:t>
                </a:r>
                <a:r>
                  <a:rPr lang="el-GR" dirty="0" smtClean="0"/>
                  <a:t>Τότε η πίεση στην αντίθλιψη θα είναι:</a:t>
                </a:r>
              </a:p>
              <a:p>
                <a:pPr marL="0" indent="0" algn="ctr">
                  <a:buNone/>
                </a:pPr>
                <a:r>
                  <a:rPr lang="el-GR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332,30−</m:t>
                        </m:r>
                        <m:sSub>
                          <m:sSubPr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l-GR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=246514+</m:t>
                    </m:r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l-GR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l-GR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l-GR" i="1">
                          <a:latin typeface="Cambria Math" panose="02040503050406030204" pitchFamily="18" charset="0"/>
                        </a:rPr>
                        <m:t>=42,85 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𝑏𝑎𝑟</m:t>
                      </m:r>
                      <m:r>
                        <a:rPr lang="el-GR" b="0" i="1" smtClean="0">
                          <a:latin typeface="Cambria Math" panose="02040503050406030204" pitchFamily="18" charset="0"/>
                        </a:rPr>
                        <m:t>&lt;100</m:t>
                      </m:r>
                    </m:oMath>
                  </m:oMathPara>
                </a14:m>
                <a:endParaRPr lang="el-GR" dirty="0"/>
              </a:p>
              <a:p>
                <a:pPr marL="0" indent="0" algn="ctr">
                  <a:buNone/>
                </a:pPr>
                <a:endParaRPr lang="el-GR" dirty="0"/>
              </a:p>
              <a:p>
                <a:pPr marL="0" indent="0">
                  <a:buNone/>
                </a:pP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1518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υδραυλικού κυκλώματος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l-GR" b="1" dirty="0" smtClean="0"/>
                  <a:t>Δεξαμενή</a:t>
                </a:r>
              </a:p>
              <a:p>
                <a:r>
                  <a:rPr lang="en-US" i="1" dirty="0"/>
                  <a:t>RTP</a:t>
                </a:r>
                <a:r>
                  <a:rPr lang="el-GR" i="1" dirty="0"/>
                  <a:t>300-</a:t>
                </a:r>
                <a:r>
                  <a:rPr lang="en-US" i="1" dirty="0"/>
                  <a:t>HT</a:t>
                </a:r>
                <a:r>
                  <a:rPr lang="el-GR" i="1" dirty="0"/>
                  <a:t> </a:t>
                </a:r>
                <a:r>
                  <a:rPr lang="el-GR" dirty="0" smtClean="0"/>
                  <a:t>της εταιρίας</a:t>
                </a:r>
                <a:r>
                  <a:rPr lang="el-GR" i="1" dirty="0" smtClean="0"/>
                  <a:t> </a:t>
                </a:r>
                <a:r>
                  <a:rPr lang="en-US" i="1" dirty="0" err="1" smtClean="0"/>
                  <a:t>Magnaloy</a:t>
                </a:r>
                <a:endParaRPr lang="en-US" i="1" dirty="0" smtClean="0"/>
              </a:p>
              <a:p>
                <a:r>
                  <a:rPr lang="el-GR" dirty="0" smtClean="0"/>
                  <a:t>Κριτήρια: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dirty="0" smtClean="0"/>
                  <a:t> </a:t>
                </a:r>
                <a:r>
                  <a:rPr lang="el-GR" dirty="0" smtClean="0"/>
                  <a:t>Όγκος λαδιού προς αποθήκευση στη δεξαμενή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l-GR" dirty="0" smtClean="0"/>
                  <a:t>Συνολικός όγκος λαδιού στους συσσωρευτές: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l-GR" sz="1700" dirty="0" smtClean="0"/>
                  <a:t>Σε έναν συσσωρευτή: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l-GR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l-GR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7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l-G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l-GR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l-GR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l-G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7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l-GR" sz="1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l-GR" sz="17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l-G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l-GR" sz="17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l-GR" sz="1700" i="1">
                        <a:latin typeface="Cambria Math" panose="02040503050406030204" pitchFamily="18" charset="0"/>
                      </a:rPr>
                      <m:t>=18 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𝑙𝑡</m:t>
                    </m:r>
                  </m:oMath>
                </a14:m>
                <a:endParaRPr lang="el-GR" sz="1700" dirty="0" smtClean="0"/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l-GR" sz="1700" dirty="0" smtClean="0"/>
                  <a:t>Στους 32 συσσωρευτές:		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18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𝑙𝑡𝑥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32=576 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𝑙𝑡</m:t>
                    </m:r>
                  </m:oMath>
                </a14:m>
                <a:endParaRPr lang="el-GR" sz="1700" dirty="0" smtClean="0"/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l-GR" sz="1700" dirty="0" smtClean="0"/>
                  <a:t>Από απαίτηση ελάχιστης στάθμης:	</a:t>
                </a:r>
                <a14:m>
                  <m:oMath xmlns:m="http://schemas.openxmlformats.org/officeDocument/2006/math">
                    <m:r>
                      <a:rPr lang="el-GR" sz="1700" i="1">
                        <a:latin typeface="Cambria Math" panose="02040503050406030204" pitchFamily="18" charset="0"/>
                      </a:rPr>
                      <m:t>150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l-GR" sz="1700" i="1">
                        <a:latin typeface="Cambria Math" panose="02040503050406030204" pitchFamily="18" charset="0"/>
                      </a:rPr>
                      <m:t>2134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l-GR" sz="1700" i="1">
                        <a:latin typeface="Cambria Math" panose="02040503050406030204" pitchFamily="18" charset="0"/>
                      </a:rPr>
                      <m:t>645 </m:t>
                    </m:r>
                    <m:sSup>
                      <m:sSupPr>
                        <m:ctrlPr>
                          <a:rPr lang="el-GR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l-GR" sz="17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l-GR" sz="1700" i="1">
                        <a:latin typeface="Cambria Math" panose="02040503050406030204" pitchFamily="18" charset="0"/>
                      </a:rPr>
                      <m:t>=206,5 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𝑙𝑡</m:t>
                    </m:r>
                  </m:oMath>
                </a14:m>
                <a:r>
                  <a:rPr lang="el-GR" sz="1700" dirty="0" smtClean="0"/>
                  <a:t>	(μη χρησιμοποιούμενος όγκος λαδιού)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el-GR" sz="1700" dirty="0" smtClean="0"/>
                  <a:t>Συνολικός απαιτούμενος όγκος:	</a:t>
                </a:r>
                <a14:m>
                  <m:oMath xmlns:m="http://schemas.openxmlformats.org/officeDocument/2006/math">
                    <m:r>
                      <a:rPr lang="en-US" sz="1700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82</m:t>
                    </m:r>
                    <m:r>
                      <a:rPr lang="el-GR" sz="1700" i="1">
                        <a:latin typeface="Cambria Math" panose="02040503050406030204" pitchFamily="18" charset="0"/>
                      </a:rPr>
                      <m:t>,5 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𝑙𝑡</m:t>
                    </m:r>
                    <m:r>
                      <a:rPr lang="en-US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1135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𝑙𝑡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=300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𝑔𝑎𝑙</m:t>
                    </m:r>
                  </m:oMath>
                </a14:m>
                <a:endParaRPr lang="en-US" sz="1700" b="0" dirty="0" smtClean="0">
                  <a:ea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el-GR" dirty="0" smtClean="0">
                    <a:ea typeface="Cambria Math" panose="02040503050406030204" pitchFamily="18" charset="0"/>
                  </a:rPr>
                  <a:t> Ύπαρξη: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l-GR" b="0" dirty="0" smtClean="0">
                    <a:ea typeface="Cambria Math" panose="02040503050406030204" pitchFamily="18" charset="0"/>
                  </a:rPr>
                  <a:t>Δείκτη στάθμης υγρού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l-GR" dirty="0" smtClean="0">
                    <a:ea typeface="Cambria Math" panose="02040503050406030204" pitchFamily="18" charset="0"/>
                  </a:rPr>
                  <a:t>Αναπνευστήρα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l-GR" b="0" dirty="0" smtClean="0">
                    <a:ea typeface="Cambria Math" panose="02040503050406030204" pitchFamily="18" charset="0"/>
                  </a:rPr>
                  <a:t>Πώμα πληρώσεως και εκκενώσεως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l-GR" dirty="0" smtClean="0">
                    <a:ea typeface="Cambria Math" panose="02040503050406030204" pitchFamily="18" charset="0"/>
                  </a:rPr>
                  <a:t>Διαφράγματο</a:t>
                </a:r>
                <a:r>
                  <a:rPr lang="el-GR" dirty="0">
                    <a:ea typeface="Cambria Math" panose="02040503050406030204" pitchFamily="18" charset="0"/>
                  </a:rPr>
                  <a:t>ς</a:t>
                </a:r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ü"/>
                </a:pPr>
                <a:endParaRPr lang="el-GR" dirty="0"/>
              </a:p>
              <a:p>
                <a:pPr lvl="2">
                  <a:buFont typeface="Courier New" panose="02070309020205020404" pitchFamily="49" charset="0"/>
                  <a:buChar char="o"/>
                </a:pPr>
                <a:endParaRPr lang="el-GR" dirty="0"/>
              </a:p>
            </p:txBody>
          </p:sp>
        </mc:Choice>
        <mc:Fallback xmlns=""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52" t="-2273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8" name="Πίνακας 7"/>
          <p:cNvGraphicFramePr>
            <a:graphicFrameLocks noGrp="1"/>
          </p:cNvGraphicFramePr>
          <p:nvPr>
            <p:extLst/>
          </p:nvPr>
        </p:nvGraphicFramePr>
        <p:xfrm>
          <a:off x="5016500" y="1862668"/>
          <a:ext cx="6139180" cy="9375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8625"/>
                <a:gridCol w="3170555"/>
              </a:tblGrid>
              <a:tr h="20193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RESERVOIR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</a:tr>
              <a:tr h="1739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</a:rPr>
                        <a:t>Manufacturer</a:t>
                      </a:r>
                      <a:endParaRPr lang="el-G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Magnaloy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74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 err="1">
                          <a:effectLst/>
                        </a:rPr>
                        <a:t>Type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RTP300-HT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39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Capacity</a:t>
                      </a:r>
                      <a:r>
                        <a:rPr lang="el-GR" sz="1100" dirty="0" smtClean="0">
                          <a:effectLst/>
                        </a:rPr>
                        <a:t> [</a:t>
                      </a:r>
                      <a:r>
                        <a:rPr lang="en-US" sz="1100" dirty="0" smtClean="0">
                          <a:effectLst/>
                        </a:rPr>
                        <a:t>gallons</a:t>
                      </a:r>
                      <a:r>
                        <a:rPr lang="el-GR" sz="1100" dirty="0" smtClean="0">
                          <a:effectLst/>
                        </a:rPr>
                        <a:t>]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39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Dimensions [inches]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84x28.4x47.7</a:t>
                      </a:r>
                      <a:endParaRPr lang="el-G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02561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και έλεγχος υδραυλικού συστήματος σεισμικής τράπεζας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Εισαγωγή – προτεινόμενες λύσεις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Σχεδιασμός σεισμικής τράπεζας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Σχεδιασμός </a:t>
            </a:r>
            <a:r>
              <a:rPr lang="el-GR" sz="2800" dirty="0"/>
              <a:t>υ</a:t>
            </a:r>
            <a:r>
              <a:rPr lang="el-GR" sz="2800" dirty="0" smtClean="0"/>
              <a:t>δραυλικής εγκατάστασης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Έλεγχος</a:t>
            </a:r>
            <a:r>
              <a:rPr lang="el-GR" sz="3000" dirty="0" smtClean="0"/>
              <a:t> υδραυλικής εγκατάστασης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58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715595" y="3300700"/>
            <a:ext cx="1409073" cy="1048718"/>
            <a:chOff x="6234441" y="2061480"/>
            <a:chExt cx="1275632" cy="1439791"/>
          </a:xfrm>
        </p:grpSpPr>
        <p:sp>
          <p:nvSpPr>
            <p:cNvPr id="7" name="Left Brace 6"/>
            <p:cNvSpPr/>
            <p:nvPr/>
          </p:nvSpPr>
          <p:spPr>
            <a:xfrm>
              <a:off x="7183749" y="2061480"/>
              <a:ext cx="326324" cy="1439791"/>
            </a:xfrm>
            <a:prstGeom prst="leftBrac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6234441" y="2777125"/>
              <a:ext cx="949308" cy="425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7944792" y="3213558"/>
            <a:ext cx="43801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Μοντελοποίηση συστήματος</a:t>
            </a:r>
          </a:p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Σχεδιασμός ελεγκτή</a:t>
            </a:r>
          </a:p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Προσομοίωση συστήματος</a:t>
            </a:r>
          </a:p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79864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και έλεγχος υδραυλικού συστήματος σεισμικής τράπεζας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Εισαγωγή – προτεινόμενες λύσεις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Σχεδιασμός σεισμικής τράπεζας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Σχεδιασμός </a:t>
            </a:r>
            <a:r>
              <a:rPr lang="el-GR" sz="2800" dirty="0"/>
              <a:t>υ</a:t>
            </a:r>
            <a:r>
              <a:rPr lang="el-GR" sz="2800" dirty="0" smtClean="0"/>
              <a:t>δραυλικής εγκατάστασης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Έλεγχος</a:t>
            </a:r>
            <a:r>
              <a:rPr lang="el-GR" sz="3000" dirty="0" smtClean="0"/>
              <a:t> υδραυλικής εγκατάστασης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59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715595" y="3300700"/>
            <a:ext cx="1409073" cy="1048718"/>
            <a:chOff x="6234441" y="2061480"/>
            <a:chExt cx="1275632" cy="1439791"/>
          </a:xfrm>
        </p:grpSpPr>
        <p:sp>
          <p:nvSpPr>
            <p:cNvPr id="7" name="Left Brace 6"/>
            <p:cNvSpPr/>
            <p:nvPr/>
          </p:nvSpPr>
          <p:spPr>
            <a:xfrm>
              <a:off x="7183749" y="2061480"/>
              <a:ext cx="326324" cy="1439791"/>
            </a:xfrm>
            <a:prstGeom prst="leftBrac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6234441" y="2777125"/>
              <a:ext cx="949308" cy="425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7944792" y="3213558"/>
            <a:ext cx="43801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Μοντελοποίηση συστήματος</a:t>
            </a:r>
          </a:p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Σχεδιασμός ελεγκτή</a:t>
            </a:r>
          </a:p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Προσομοίωση συστήματος</a:t>
            </a:r>
          </a:p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35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και έλεγχος υδραυλικού συστήματος σεισμικής τράπεζας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Εισαγωγή – προτεινόμενες λύσεις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Σχεδιασμός σεισμικής τράπεζας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Σχεδιασμός </a:t>
            </a:r>
            <a:r>
              <a:rPr lang="el-GR" sz="2800" dirty="0"/>
              <a:t>υ</a:t>
            </a:r>
            <a:r>
              <a:rPr lang="el-GR" sz="2800" dirty="0" smtClean="0"/>
              <a:t>δραυλικής εγκατάστασης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Έλεγχος</a:t>
            </a:r>
            <a:r>
              <a:rPr lang="el-GR" sz="3000" dirty="0" smtClean="0"/>
              <a:t> υδραυλικής εγκατάστασης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6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235911" y="2302646"/>
            <a:ext cx="1289154" cy="774913"/>
            <a:chOff x="6234441" y="2061480"/>
            <a:chExt cx="1275632" cy="1439791"/>
          </a:xfrm>
        </p:grpSpPr>
        <p:sp>
          <p:nvSpPr>
            <p:cNvPr id="7" name="Left Brace 6"/>
            <p:cNvSpPr/>
            <p:nvPr/>
          </p:nvSpPr>
          <p:spPr>
            <a:xfrm>
              <a:off x="7183749" y="2061480"/>
              <a:ext cx="326324" cy="1439791"/>
            </a:xfrm>
            <a:prstGeom prst="leftBrac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6234441" y="2777125"/>
              <a:ext cx="949308" cy="425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7360173" y="2272316"/>
            <a:ext cx="4380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Διαμόρφωση τράπεζας</a:t>
            </a:r>
          </a:p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Προσομοιώσεις </a:t>
            </a:r>
            <a:r>
              <a:rPr lang="en-US" sz="2400" dirty="0" smtClean="0"/>
              <a:t>SolidWorks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688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Στόχοι συστήματος ελέγχου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739849" cy="4023359"/>
          </a:xfrm>
        </p:spPr>
        <p:txBody>
          <a:bodyPr/>
          <a:lstStyle/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l-GR" dirty="0" smtClean="0"/>
              <a:t>Μοντελοποίηση δυναμικής συμπεριφοράς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l-GR" dirty="0" smtClean="0"/>
              <a:t>Σχεδιασμός ελεγκτή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l-GR" dirty="0" smtClean="0"/>
              <a:t>Προσομοίωση συστήματος</a:t>
            </a:r>
            <a:endParaRPr lang="en-US" dirty="0" smtClean="0"/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l-GR" dirty="0" smtClean="0"/>
              <a:t>Παρακολούθηση εισόδου ελέγχου</a:t>
            </a:r>
          </a:p>
          <a:p>
            <a:pPr>
              <a:buFont typeface="Wingdings" panose="05000000000000000000" pitchFamily="2" charset="2"/>
              <a:buChar char="Ø"/>
            </a:pPr>
            <a:endParaRPr lang="el-GR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>
                  <a:buFont typeface="Calibri" panose="020F0502020204030204" pitchFamily="34" charset="0"/>
                  <a:buChar char="→"/>
                </a:pPr>
                <a:r>
                  <a:rPr lang="el-GR" dirty="0" smtClean="0"/>
                  <a:t>Εύρεση Σ.Μ βασικών στοιχείων συστήματος</a:t>
                </a:r>
              </a:p>
              <a:p>
                <a:pPr>
                  <a:buFont typeface="Calibri" panose="020F0502020204030204" pitchFamily="34" charset="0"/>
                  <a:buChar char="→"/>
                </a:pPr>
                <a:r>
                  <a:rPr lang="en-US" dirty="0" smtClean="0"/>
                  <a:t>PID </a:t>
                </a:r>
                <a:r>
                  <a:rPr lang="el-GR" dirty="0" smtClean="0"/>
                  <a:t>με αντιστάθμιση: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den>
                    </m:f>
                  </m:oMath>
                </a14:m>
                <a:endParaRPr lang="en-US" dirty="0" smtClean="0"/>
              </a:p>
              <a:p>
                <a:pPr>
                  <a:buFont typeface="Calibri" panose="020F0502020204030204" pitchFamily="34" charset="0"/>
                  <a:buChar char="→"/>
                </a:pPr>
                <a:r>
                  <a:rPr lang="en-US" dirty="0" smtClean="0"/>
                  <a:t>Matlab – Simulink</a:t>
                </a:r>
              </a:p>
              <a:p>
                <a:pPr>
                  <a:buFont typeface="Calibri" panose="020F0502020204030204" pitchFamily="34" charset="0"/>
                  <a:buChar char="→"/>
                </a:pPr>
                <a:r>
                  <a:rPr lang="el-GR" dirty="0" smtClean="0"/>
                  <a:t>Επιτυχής παρακολούθηση συστήματος, (όχι εντός 2.5% ορίων) 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3210" t="-1818" r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6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Μοντελοποίηση συστήματος ελέγχου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2" y="1903956"/>
            <a:ext cx="12070816" cy="3125244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5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401613" cy="1450757"/>
          </a:xfrm>
        </p:spPr>
        <p:txBody>
          <a:bodyPr>
            <a:normAutofit/>
          </a:bodyPr>
          <a:lstStyle/>
          <a:p>
            <a:r>
              <a:rPr lang="el-GR" dirty="0" smtClean="0"/>
              <a:t>Μοντελοποίηση συστήματος ελέγχου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188720" y="2004893"/>
                <a:ext cx="4937760" cy="2278350"/>
              </a:xfrm>
              <a:solidFill>
                <a:srgbClr val="FFC000"/>
              </a:solidFill>
              <a:ln>
                <a:solidFill>
                  <a:srgbClr val="FFFF0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>
                <a:normAutofit fontScale="92500" lnSpcReduction="10000"/>
              </a:bodyPr>
              <a:lstStyle/>
              <a:p>
                <a:r>
                  <a:rPr lang="en-US" sz="26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LVD</a:t>
                </a:r>
                <a:r>
                  <a:rPr lang="el-GR" sz="26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Τ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l-GR" dirty="0" smtClean="0">
                    <a:ln w="0"/>
                    <a:solidFill>
                      <a:schemeClr val="tx1"/>
                    </a:solidFill>
                    <a:effectLst/>
                  </a:rPr>
                  <a:t>Σταθερό κέρδος: Μετατροπή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dirty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l-GR" b="0" i="0" dirty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χ</m:t>
                    </m:r>
                    <m:r>
                      <a:rPr lang="en-US" i="1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l-GR" dirty="0" smtClean="0">
                  <a:ln w="0"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l-GR" i="1" dirty="0" smtClean="0">
                    <a:solidFill>
                      <a:schemeClr val="tx1"/>
                    </a:solidFill>
                  </a:rPr>
                  <a:t>Εύρος λειτουργίας: </a:t>
                </a:r>
                <a14:m>
                  <m:oMath xmlns:m="http://schemas.openxmlformats.org/officeDocument/2006/math">
                    <m: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l-G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500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𝑚𝑚</m:t>
                    </m:r>
                  </m:oMath>
                </a14:m>
                <a:endParaRPr lang="el-GR" i="1" dirty="0" smtClean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l-GR" i="1" dirty="0" smtClean="0">
                    <a:solidFill>
                      <a:schemeClr val="tx1"/>
                    </a:solidFill>
                  </a:rPr>
                  <a:t>Εταιρία: </a:t>
                </a:r>
                <a:r>
                  <a:rPr lang="en-US" i="1" dirty="0">
                    <a:solidFill>
                      <a:schemeClr val="tx1"/>
                    </a:solidFill>
                  </a:rPr>
                  <a:t>Applied Measurements Ltd</a:t>
                </a:r>
                <a:endParaRPr lang="en-US" i="1" dirty="0" smtClean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l-G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𝐿𝑉𝐷𝑇</m:t>
                        </m:r>
                      </m:sub>
                    </m:sSub>
                    <m: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>
                  <a:ln w="0"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88720" y="2004893"/>
                <a:ext cx="4937760" cy="2278350"/>
              </a:xfrm>
              <a:blipFill rotWithShape="0">
                <a:blip r:embed="rId2"/>
                <a:stretch>
                  <a:fillRect l="-2457" t="-5026"/>
                </a:stretch>
              </a:blipFill>
              <a:ln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158240" y="4366104"/>
                <a:ext cx="4937760" cy="1826149"/>
              </a:xfrm>
              <a:solidFill>
                <a:srgbClr val="FFC000"/>
              </a:solidFill>
              <a:ln>
                <a:solidFill>
                  <a:srgbClr val="FFFF0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>
                <a:normAutofit fontScale="92500" lnSpcReduction="10000"/>
              </a:bodyPr>
              <a:lstStyle/>
              <a:p>
                <a:r>
                  <a:rPr lang="el-GR" sz="26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Σερβοβαλβίδα</a:t>
                </a:r>
              </a:p>
              <a:p>
                <a:r>
                  <a:rPr lang="el-GR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Από Δ. </a:t>
                </a:r>
                <a:r>
                  <a:rPr lang="en-US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Bode </a:t>
                </a:r>
                <a:r>
                  <a:rPr lang="el-GR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κατασκευαστή: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endParaRPr lang="el-GR" sz="2400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51460" marR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l-GR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𝑠𝑟𝑣</m:t>
                        </m:r>
                      </m:sub>
                    </m:sSub>
                    <m:r>
                      <a:rPr lang="el-GR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l-GR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l-GR" sz="2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𝑏𝑟</m:t>
                            </m:r>
                          </m:sub>
                        </m:sSub>
                        <m:r>
                          <a:rPr lang="el-GR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l-GR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l-GR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l-GR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𝑏𝑟</m:t>
                        </m:r>
                      </m:sub>
                    </m:sSub>
                    <m:r>
                      <a:rPr lang="el-GR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=0.0199</m:t>
                    </m:r>
                    <m:r>
                      <a:rPr lang="el-GR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l-GR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l-GR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158240" y="4366104"/>
                <a:ext cx="4937760" cy="1826149"/>
              </a:xfrm>
              <a:blipFill rotWithShape="0">
                <a:blip r:embed="rId3"/>
                <a:stretch>
                  <a:fillRect l="-1843" t="-6250"/>
                </a:stretch>
              </a:blipFill>
              <a:ln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62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969" y="2004892"/>
            <a:ext cx="5919538" cy="386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4158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63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401613" cy="1450757"/>
          </a:xfrm>
        </p:spPr>
        <p:txBody>
          <a:bodyPr>
            <a:normAutofit/>
          </a:bodyPr>
          <a:lstStyle/>
          <a:p>
            <a:r>
              <a:rPr lang="el-GR" dirty="0" smtClean="0"/>
              <a:t>Μοντελοποίηση συστήματος ελέγχου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6"/>
              <p:cNvSpPr txBox="1">
                <a:spLocks/>
              </p:cNvSpPr>
              <p:nvPr/>
            </p:nvSpPr>
            <p:spPr>
              <a:xfrm>
                <a:off x="1217304" y="2004893"/>
                <a:ext cx="9995177" cy="209367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FF0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vert="horz" lIns="0" tIns="45720" rIns="0" bIns="45720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l-GR" sz="2400" dirty="0" smtClean="0">
                    <a:ln w="0"/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Συσσωρευτές – Σωληνώσεις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l-GR" dirty="0" smtClean="0">
                    <a:ln w="0"/>
                    <a:solidFill>
                      <a:schemeClr val="tx1"/>
                    </a:solidFill>
                    <a:effectLst/>
                  </a:rPr>
                  <a:t>Παρέχουν την παροχή &amp; την πίεση που χρειαζόμαστε μετά την Σ.Β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l-GR" dirty="0" smtClean="0">
                    <a:ln w="0"/>
                    <a:solidFill>
                      <a:schemeClr val="tx1"/>
                    </a:solidFill>
                    <a:effectLst/>
                  </a:rPr>
                  <a:t>Συμβάλλουν με μία μεταβλητή χρονικά καθυστέρηση</a:t>
                </a:r>
                <a14:m>
                  <m:oMath xmlns:m="http://schemas.openxmlformats.org/officeDocument/2006/math">
                    <m:r>
                      <a:rPr lang="el-GR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l-GR" b="0" dirty="0" smtClean="0">
                  <a:ln w="0"/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𝑑𝑒𝑙𝑎𝑦</m:t>
                      </m:r>
                      <m: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l-G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𝑑𝑒𝑙</m:t>
                                  </m:r>
                                </m:sub>
                              </m:sSub>
                              <m: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l-G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l-GR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𝑑𝑒𝑙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𝑟𝑎𝑛𝑑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𝐺𝑎𝑢𝑠𝑠𝑖𝑎𝑛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=0,</m:t>
                                      </m:r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l-GR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=0.005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𝑡𝑑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&gt;0 </m:t>
                              </m:r>
                              <m: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304" y="2004893"/>
                <a:ext cx="9995177" cy="2093679"/>
              </a:xfrm>
              <a:prstGeom prst="rect">
                <a:avLst/>
              </a:prstGeom>
              <a:blipFill rotWithShape="0">
                <a:blip r:embed="rId2"/>
                <a:stretch>
                  <a:fillRect l="-1339" t="-3746"/>
                </a:stretch>
              </a:blipFill>
              <a:ln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6"/>
              <p:cNvSpPr txBox="1">
                <a:spLocks/>
              </p:cNvSpPr>
              <p:nvPr/>
            </p:nvSpPr>
            <p:spPr>
              <a:xfrm>
                <a:off x="1217305" y="4366105"/>
                <a:ext cx="9995177" cy="1826147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FF00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vert="horz" lIns="0" tIns="45720" rIns="0" bIns="45720" rtlCol="0">
                <a:normAutofit lnSpcReduction="10000"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l-GR" sz="26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Επενεργητές – Κτίριο</a:t>
                </a:r>
              </a:p>
              <a:p>
                <a:endParaRPr lang="el-G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l-GR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l-GR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𝑡𝑜𝑡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l-GR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l-GR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l-GR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l-GR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l-GR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𝑙𝑒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l-GR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l-GR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l-GR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𝑉𝐾</m:t>
                                  </m:r>
                                </m:num>
                                <m:den>
                                  <m: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l-GR" sz="2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𝛽𝛢</m:t>
                                  </m:r>
                                </m:den>
                              </m:f>
                              <m:r>
                                <a:rPr lang="el-GR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l-GR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l-GR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l-GR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l-GR" sz="2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𝑙𝑒</m:t>
                              </m:r>
                            </m:sub>
                          </m:sSub>
                          <m:r>
                            <a:rPr lang="el-GR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l-GR" dirty="0">
                  <a:ln w="0"/>
                  <a:solidFill>
                    <a:schemeClr val="tx1"/>
                  </a:solidFill>
                  <a:effectLst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305" y="4366105"/>
                <a:ext cx="9995177" cy="1826147"/>
              </a:xfrm>
              <a:prstGeom prst="rect">
                <a:avLst/>
              </a:prstGeom>
              <a:blipFill rotWithShape="0">
                <a:blip r:embed="rId3"/>
                <a:stretch>
                  <a:fillRect l="-1096" t="-6579"/>
                </a:stretch>
              </a:blipFill>
              <a:ln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4858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Μοντελοποίηση συστήματος ελέγχου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4998720" cy="4023360"/>
              </a:xfrm>
            </p:spPr>
            <p:txBody>
              <a:bodyPr/>
              <a:lstStyle/>
              <a:p>
                <a:r>
                  <a:rPr lang="el-GR" sz="2800" dirty="0" smtClean="0"/>
                  <a:t>Απλοποιήσεις:</a:t>
                </a:r>
              </a:p>
              <a:p>
                <a:pPr lvl="0">
                  <a:buFont typeface="Wingdings" panose="05000000000000000000" pitchFamily="2" charset="2"/>
                  <a:buChar char="Ø"/>
                </a:pPr>
                <a:r>
                  <a:rPr lang="el-GR" dirty="0" smtClean="0"/>
                  <a:t>Αμελητέα μάζα βάκτρου: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l-G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𝑏𝑢𝑖𝑙𝑑𝑖𝑛𝑔</m:t>
                        </m:r>
                      </m:sub>
                    </m:sSub>
                  </m:oMath>
                </a14:m>
                <a:endParaRPr lang="en-US" i="1" dirty="0"/>
              </a:p>
              <a:p>
                <a:pPr lvl="0">
                  <a:buFont typeface="Wingdings" panose="05000000000000000000" pitchFamily="2" charset="2"/>
                  <a:buChar char="Ø"/>
                </a:pPr>
                <a:r>
                  <a:rPr lang="el-GR" dirty="0" smtClean="0"/>
                  <a:t>Αμελητέες διαρροές από κύλινδρο: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</a:rPr>
                          <m:t>𝑙𝑒</m:t>
                        </m:r>
                      </m:sub>
                    </m:sSub>
                    <m:r>
                      <a:rPr lang="el-GR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 smtClean="0"/>
              </a:p>
              <a:p>
                <a:pPr lvl="0">
                  <a:buFont typeface="Wingdings" panose="05000000000000000000" pitchFamily="2" charset="2"/>
                  <a:buChar char="Ø"/>
                </a:pPr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4998720" cy="4023360"/>
              </a:xfrm>
              <a:blipFill rotWithShape="0">
                <a:blip r:embed="rId2"/>
                <a:stretch>
                  <a:fillRect l="-2927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8"/>
              <p:cNvSpPr txBox="1">
                <a:spLocks/>
              </p:cNvSpPr>
              <p:nvPr/>
            </p:nvSpPr>
            <p:spPr>
              <a:xfrm>
                <a:off x="6096000" y="1845734"/>
                <a:ext cx="4998720" cy="4023360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l-GR" sz="2800" dirty="0" smtClean="0"/>
                  <a:t>Προσδιορισμός όρων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= 16000 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𝑏𝑎𝑟</m:t>
                    </m:r>
                  </m:oMath>
                </a14:m>
                <a:endParaRPr lang="nl-NL" i="1" dirty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𝛢</m:t>
                    </m:r>
                    <m:r>
                      <a:rPr lang="nl-NL" i="1" dirty="0">
                        <a:latin typeface="Cambria Math" panose="02040503050406030204" pitchFamily="18" charset="0"/>
                      </a:rPr>
                      <m:t>=0.0096</m:t>
                    </m:r>
                    <m:sSup>
                      <m:sSupPr>
                        <m:ctrlPr>
                          <a:rPr lang="nl-NL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nl-NL" i="1" dirty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NL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nl-NL" i="1" dirty="0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nl-NL" i="1" dirty="0" smtClean="0">
                        <a:latin typeface="Cambria Math" panose="02040503050406030204" pitchFamily="18" charset="0"/>
                      </a:rPr>
                      <m:t>=9199.95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nl-NL" i="1" dirty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= 0.0154</m:t>
                    </m:r>
                    <m:sSup>
                      <m:sSupPr>
                        <m:ctrlPr>
                          <a:rPr lang="nl-NL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nl-NL" i="1" dirty="0"/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nl-NL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nl-NL" i="1" dirty="0" smtClean="0">
                        <a:latin typeface="Cambria Math" panose="02040503050406030204" pitchFamily="18" charset="0"/>
                      </a:rPr>
                      <m:t>=  7.7334∙</m:t>
                    </m:r>
                    <m:sSup>
                      <m:sSupPr>
                        <m:ctrlPr>
                          <a:rPr lang="nl-NL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l-GR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f>
                      <m:fPr>
                        <m:ctrlPr>
                          <a:rPr lang="nl-NL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10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45734"/>
                <a:ext cx="4998720" cy="4023360"/>
              </a:xfrm>
              <a:prstGeom prst="rect">
                <a:avLst/>
              </a:prstGeom>
              <a:blipFill rotWithShape="0">
                <a:blip r:embed="rId3"/>
                <a:stretch>
                  <a:fillRect l="-2927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434097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και έλεγχος υδραυλικού συστήματος σεισμικής τράπεζας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Εισαγωγή – προτεινόμενες λύσεις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Σχεδιασμός σεισμικής τράπεζας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Σχεδιασμός </a:t>
            </a:r>
            <a:r>
              <a:rPr lang="el-GR" sz="2800" dirty="0"/>
              <a:t>υ</a:t>
            </a:r>
            <a:r>
              <a:rPr lang="el-GR" sz="2800" dirty="0" smtClean="0"/>
              <a:t>δραυλικής εγκατάστασης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Έλεγχος</a:t>
            </a:r>
            <a:r>
              <a:rPr lang="el-GR" sz="3000" dirty="0" smtClean="0"/>
              <a:t> υδραυλικής εγκατάστασης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65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715595" y="3300700"/>
            <a:ext cx="1409073" cy="1048718"/>
            <a:chOff x="6234441" y="2061480"/>
            <a:chExt cx="1275632" cy="1439791"/>
          </a:xfrm>
        </p:grpSpPr>
        <p:sp>
          <p:nvSpPr>
            <p:cNvPr id="7" name="Left Brace 6"/>
            <p:cNvSpPr/>
            <p:nvPr/>
          </p:nvSpPr>
          <p:spPr>
            <a:xfrm>
              <a:off x="7183749" y="2061480"/>
              <a:ext cx="326324" cy="1439791"/>
            </a:xfrm>
            <a:prstGeom prst="leftBrac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6234441" y="2777125"/>
              <a:ext cx="949308" cy="425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7944792" y="3213558"/>
            <a:ext cx="43801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Μοντελοποίηση συστήματος</a:t>
            </a:r>
          </a:p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Σχεδιασμός ελεγκτή</a:t>
            </a:r>
          </a:p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Προσομοίωση συστήματος</a:t>
            </a:r>
          </a:p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7057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Σχεδιασμός Ελεγκτή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4998720" cy="4023360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l-GR" sz="2400" dirty="0" smtClean="0"/>
                  <a:t>Υλοποίηση στο πεδίο της συχνότητας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l-GR" sz="2400" dirty="0" smtClean="0"/>
                  <a:t>Ελεγκτής 3 (+1) όρων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l-GR" sz="2000" dirty="0" smtClean="0"/>
                  <a:t>Σταθ. Κέρδος</a:t>
                </a:r>
                <a:r>
                  <a:rPr lang="en-US" sz="2000" dirty="0" smtClean="0"/>
                  <a:t>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sz="2000" b="0" dirty="0" smtClean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l-GR" sz="2000" dirty="0" smtClean="0"/>
                  <a:t>Ολοκληρωτής</a:t>
                </a:r>
                <a:r>
                  <a:rPr lang="en-US" sz="2000" dirty="0" smtClean="0"/>
                  <a:t>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l-GR" sz="2000" dirty="0" smtClean="0"/>
                  <a:t>Διαφοριστής</a:t>
                </a:r>
                <a:r>
                  <a:rPr lang="en-US" sz="2000" dirty="0" smtClean="0"/>
                  <a:t>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l-GR" sz="2000" dirty="0" smtClean="0"/>
                  <a:t>Αντισταθμιστής</a:t>
                </a:r>
                <a:r>
                  <a:rPr lang="en-US" sz="2000" dirty="0" smtClean="0"/>
                  <a:t>: 	N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4998720" cy="4023360"/>
              </a:xfrm>
              <a:blipFill rotWithShape="0">
                <a:blip r:embed="rId2"/>
                <a:stretch>
                  <a:fillRect l="-3415" t="-2121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4901738" y="1928707"/>
                <a:ext cx="4998720" cy="3000586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1168" lvl="1" indent="0" algn="ctr">
                  <a:buNone/>
                </a:pPr>
                <a:endParaRPr lang="el-GR" sz="2400" i="1" dirty="0" smtClean="0"/>
              </a:p>
              <a:p>
                <a:pPr marL="201168" lvl="1" indent="0" algn="ctr">
                  <a:buNone/>
                </a:pPr>
                <a:endParaRPr lang="el-GR" sz="2400" i="1" dirty="0"/>
              </a:p>
              <a:p>
                <a:pPr marL="201168" lvl="1" indent="0" algn="ctr">
                  <a:buNone/>
                </a:pPr>
                <a:endParaRPr lang="el-GR" sz="2400" i="1" dirty="0" smtClean="0"/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l-GR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738" y="1928707"/>
                <a:ext cx="4998720" cy="30005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261872" y="4929293"/>
            <a:ext cx="5321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>
                <a:solidFill>
                  <a:srgbClr val="FFC000"/>
                </a:solidFill>
              </a:rPr>
              <a:t>Γιατί</a:t>
            </a:r>
            <a:r>
              <a:rPr lang="el-GR" sz="2400" dirty="0" smtClean="0"/>
              <a:t> ο αντισταθμιστής;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l-GR" sz="2400" dirty="0" smtClean="0"/>
              <a:t>Προσφέρει </a:t>
            </a:r>
            <a:r>
              <a:rPr lang="el-GR" sz="2400" dirty="0"/>
              <a:t>ε</a:t>
            </a:r>
            <a:r>
              <a:rPr lang="el-GR" sz="2400" dirty="0" smtClean="0"/>
              <a:t>πιπλέον ελεύθερο πόλο!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721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Συνάρτηση μεταφοράς Κ.Β.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𝐿𝑉𝐷𝑇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𝑠𝑟𝑣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𝑑𝑒𝑙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𝐿𝑉𝐷𝑇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𝑠𝑟𝑣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𝑑𝑒𝑙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l-GR" sz="2400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l-GR" sz="2400" dirty="0" smtClean="0"/>
                  <a:t>Απλοποιήσεις όρων:</a:t>
                </a:r>
                <a:r>
                  <a:rPr lang="el-GR" sz="2400" dirty="0"/>
                  <a:t> </a:t>
                </a:r>
                <a:r>
                  <a:rPr lang="el-GR" sz="2400" dirty="0" smtClean="0"/>
                  <a:t>Μέσω ανάλυσης της τάξεων μεγέθους των όρων της εξίσωσης </a:t>
                </a:r>
                <a:r>
                  <a:rPr lang="el-GR" sz="2400" dirty="0" err="1" smtClean="0"/>
                  <a:t>κ.β</a:t>
                </a:r>
                <a:r>
                  <a:rPr lang="el-GR" sz="2400" dirty="0" smtClean="0"/>
                  <a:t>.</a:t>
                </a:r>
              </a:p>
              <a:p>
                <a:pPr lvl="1">
                  <a:buFont typeface="Calibri" panose="020F0502020204030204" pitchFamily="34" charset="0"/>
                  <a:buChar char="→"/>
                </a:pPr>
                <a:r>
                  <a:rPr lang="el-GR" sz="2000" dirty="0" smtClean="0"/>
                  <a:t>Σύστημα Κ.Β. </a:t>
                </a:r>
                <a:r>
                  <a:rPr lang="el-GR" sz="2000" i="1" dirty="0" smtClean="0"/>
                  <a:t>4</a:t>
                </a:r>
                <a:r>
                  <a:rPr lang="el-GR" sz="2000" i="1" baseline="30000" dirty="0" smtClean="0"/>
                  <a:t>ης</a:t>
                </a:r>
                <a:r>
                  <a:rPr lang="el-GR" sz="2000" i="1" dirty="0" smtClean="0"/>
                  <a:t> τάξης 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l-G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  <a:blipFill rotWithShape="0">
                <a:blip r:embed="rId2"/>
                <a:stretch>
                  <a:fillRect l="-169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4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και έλεγχος υδραυλικού συστήματος σεισμικής τράπεζας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Εισαγωγή – προτεινόμενες λύσεις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Σχεδιασμός σεισμικής τράπεζας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Σχεδιασμός </a:t>
            </a:r>
            <a:r>
              <a:rPr lang="el-GR" sz="2800" dirty="0"/>
              <a:t>υ</a:t>
            </a:r>
            <a:r>
              <a:rPr lang="el-GR" sz="2800" dirty="0" smtClean="0"/>
              <a:t>δραυλικής εγκατάστασης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Έλεγχος</a:t>
            </a:r>
            <a:r>
              <a:rPr lang="el-GR" sz="3000" dirty="0" smtClean="0"/>
              <a:t> υδραυλικής εγκατάστασης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68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715595" y="3300700"/>
            <a:ext cx="1409073" cy="1048718"/>
            <a:chOff x="6234441" y="2061480"/>
            <a:chExt cx="1275632" cy="1439791"/>
          </a:xfrm>
        </p:grpSpPr>
        <p:sp>
          <p:nvSpPr>
            <p:cNvPr id="7" name="Left Brace 6"/>
            <p:cNvSpPr/>
            <p:nvPr/>
          </p:nvSpPr>
          <p:spPr>
            <a:xfrm>
              <a:off x="7183749" y="2061480"/>
              <a:ext cx="326324" cy="1439791"/>
            </a:xfrm>
            <a:prstGeom prst="leftBrac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6234441" y="2777125"/>
              <a:ext cx="949308" cy="425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7944792" y="3213558"/>
            <a:ext cx="43801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Μοντελοποίηση συστήματος</a:t>
            </a:r>
          </a:p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Σχεδιασμός ελεγκτή</a:t>
            </a:r>
          </a:p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Προσομοίωση</a:t>
            </a:r>
            <a:r>
              <a:rPr lang="en-US" sz="2400" dirty="0" smtClean="0"/>
              <a:t> </a:t>
            </a:r>
            <a:r>
              <a:rPr lang="el-GR" sz="2400" dirty="0" smtClean="0"/>
              <a:t>συστήματος</a:t>
            </a:r>
          </a:p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76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" y="128016"/>
            <a:ext cx="12131665" cy="6089904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Διαμόρφωση - προδιαγραφές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lang="el-GR" b="1" dirty="0" smtClean="0"/>
                  <a:t>Κτίριο - Δοκίμιο</a:t>
                </a:r>
              </a:p>
              <a:p>
                <a:pPr lvl="0">
                  <a:buFont typeface="Wingdings" panose="05000000000000000000" pitchFamily="2" charset="2"/>
                  <a:buChar char="§"/>
                </a:pPr>
                <a:r>
                  <a:rPr lang="el-GR" dirty="0" smtClean="0"/>
                  <a:t>Διαστάσεις</a:t>
                </a:r>
                <a:endParaRPr lang="el-GR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l-GR" dirty="0" smtClean="0"/>
                  <a:t>Βάση:</a:t>
                </a:r>
                <a:r>
                  <a:rPr lang="en-US" dirty="0" smtClean="0"/>
                  <a:t>	</a:t>
                </a:r>
                <a:r>
                  <a:rPr lang="el-GR" dirty="0" smtClean="0"/>
                  <a:t>3.2x3.2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l-G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l-GR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l-GR" dirty="0"/>
                  <a:t>Ύψος</a:t>
                </a:r>
                <a:r>
                  <a:rPr lang="en-US" dirty="0" smtClean="0"/>
                  <a:t>:	2.1m</a:t>
                </a:r>
                <a:endParaRPr lang="el-GR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l-GR" dirty="0"/>
                  <a:t>Πάχος </a:t>
                </a:r>
                <a:r>
                  <a:rPr lang="el-GR" dirty="0" smtClean="0"/>
                  <a:t>τοίχων:</a:t>
                </a:r>
                <a:r>
                  <a:rPr lang="en-US" dirty="0" smtClean="0"/>
                  <a:t>	0.2m</a:t>
                </a:r>
                <a:endParaRPr lang="el-GR" dirty="0"/>
              </a:p>
              <a:p>
                <a:pPr lvl="0">
                  <a:buFont typeface="Wingdings" panose="05000000000000000000" pitchFamily="2" charset="2"/>
                  <a:buChar char="§"/>
                </a:pPr>
                <a:r>
                  <a:rPr lang="el-GR" dirty="0"/>
                  <a:t>Υλικό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l-GR" dirty="0"/>
                  <a:t>Τοίχοι:</a:t>
                </a:r>
                <a:r>
                  <a:rPr lang="el-GR" dirty="0" smtClean="0"/>
                  <a:t>	Τούβλο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=760 </m:t>
                        </m:r>
                        <m:f>
                          <m:fPr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𝑘𝑔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l-G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l-GR" i="1" dirty="0" smtClean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l-GR" dirty="0" smtClean="0"/>
                  <a:t>Οροφή:	Ξύλο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=560 </m:t>
                        </m:r>
                        <m:f>
                          <m:fPr>
                            <m:ctrlPr>
                              <a:rPr lang="el-G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𝑘𝑔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l-G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l-GR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15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7</a:t>
            </a:fld>
            <a:endParaRPr lang="en-US"/>
          </a:p>
        </p:txBody>
      </p:sp>
      <p:pic>
        <p:nvPicPr>
          <p:cNvPr id="7" name="Εικόνα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622" y="1845734"/>
            <a:ext cx="4299972" cy="379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Χρονική καθυστέρηση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3987932"/>
            <a:ext cx="4792561" cy="1884489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41" y="1846263"/>
            <a:ext cx="5869343" cy="44069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97279" y="1846263"/>
                <a:ext cx="499872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l-GR" sz="2000" dirty="0" smtClean="0"/>
                  <a:t>Ημίτονο καθυστέρησης: </a:t>
                </a:r>
                <a:br>
                  <a:rPr lang="el-GR" sz="20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l-GR" sz="2000" i="1">
                              <a:latin typeface="Cambria Math" panose="02040503050406030204" pitchFamily="18" charset="0"/>
                            </a:rPr>
                            <m:t>𝑑𝑒𝑙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=0.1 </m:t>
                      </m:r>
                      <m:r>
                        <a:rPr lang="el-GR" sz="2000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l-GR" sz="2000" i="1">
                              <a:latin typeface="Cambria Math" panose="02040503050406030204" pitchFamily="18" charset="0"/>
                            </a:rPr>
                            <m:t>𝑑𝑒𝑙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=9.42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𝑟𝑎𝑑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l-GR" sz="2000" dirty="0" smtClean="0"/>
                  <a:t>Παράμετροι θορύβου: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l-GR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l-GR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l-G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l-GR" sz="2000" i="1">
                          <a:latin typeface="Cambria Math" panose="02040503050406030204" pitchFamily="18" charset="0"/>
                        </a:rPr>
                        <m:t>=0.0005</m:t>
                      </m:r>
                    </m:oMath>
                  </m:oMathPara>
                </a14:m>
                <a:endParaRPr lang="el-GR" sz="2000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79" y="1846263"/>
                <a:ext cx="4998721" cy="1938992"/>
              </a:xfrm>
              <a:prstGeom prst="rect">
                <a:avLst/>
              </a:prstGeom>
              <a:blipFill rotWithShape="0">
                <a:blip r:embed="rId4"/>
                <a:stretch>
                  <a:fillRect l="-1220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16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Ρύθμιση Ελεγκτή </a:t>
            </a:r>
            <a:r>
              <a:rPr lang="en-US" dirty="0" smtClean="0"/>
              <a:t>(Tuning)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5"/>
            <a:ext cx="4937760" cy="2067898"/>
          </a:xfrm>
        </p:spPr>
        <p:txBody>
          <a:bodyPr/>
          <a:lstStyle/>
          <a:p>
            <a:pPr marL="0" indent="0">
              <a:buNone/>
            </a:pPr>
            <a:endParaRPr lang="el-G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l-GR" dirty="0" smtClean="0"/>
              <a:t>Χρήση του εργαλείου </a:t>
            </a:r>
            <a:r>
              <a:rPr lang="en-US" i="1" dirty="0" smtClean="0"/>
              <a:t>PID Tuning </a:t>
            </a:r>
            <a:r>
              <a:rPr lang="el-GR" dirty="0" smtClean="0"/>
              <a:t>της </a:t>
            </a:r>
            <a:r>
              <a:rPr lang="en-US" i="1" dirty="0" smtClean="0"/>
              <a:t>Matlab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 i="1" dirty="0" smtClean="0"/>
              <a:t>Ρύθμιση ελεγκτή σε </a:t>
            </a:r>
            <a:r>
              <a:rPr lang="el-GR" i="1" dirty="0" err="1" smtClean="0"/>
              <a:t>βηματική</a:t>
            </a:r>
            <a:r>
              <a:rPr lang="el-GR" i="1" dirty="0" smtClean="0"/>
              <a:t> είσοδο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 i="1" dirty="0" smtClean="0"/>
              <a:t>Προσπάθεια προσδιορισμού </a:t>
            </a:r>
            <a:r>
              <a:rPr lang="en-US" i="1" dirty="0" smtClean="0"/>
              <a:t>“</a:t>
            </a:r>
            <a:r>
              <a:rPr lang="el-GR" i="1" dirty="0" smtClean="0"/>
              <a:t>ρεαλιστικών</a:t>
            </a:r>
            <a:r>
              <a:rPr lang="en-US" i="1" dirty="0" smtClean="0"/>
              <a:t>”</a:t>
            </a:r>
            <a:r>
              <a:rPr lang="el-GR" i="1" dirty="0" smtClean="0"/>
              <a:t> κερδών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555" y="1938182"/>
            <a:ext cx="4937125" cy="2981636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71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1097280" y="4022008"/>
                <a:ext cx="4937760" cy="2067898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l-GR" i="1" dirty="0" smtClean="0"/>
                  <a:t>Τελικά κέρδη:</a:t>
                </a:r>
              </a:p>
              <a:p>
                <a:pPr marL="0" marR="0" indent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l-GR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=0.379</m:t>
                      </m:r>
                    </m:oMath>
                  </m:oMathPara>
                </a14:m>
                <a:endParaRPr lang="el-GR" i="1" dirty="0" smtClean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l-GR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=0.035</m:t>
                      </m:r>
                    </m:oMath>
                  </m:oMathPara>
                </a14:m>
                <a:endParaRPr lang="el-GR" i="1" dirty="0" smtClean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=−0.02</m:t>
                      </m:r>
                      <m:r>
                        <a:rPr lang="el-GR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4</m:t>
                      </m:r>
                    </m:oMath>
                  </m:oMathPara>
                </a14:m>
                <a:endParaRPr lang="el-GR" i="1" dirty="0" smtClean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indent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𝛮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9.044</m:t>
                      </m:r>
                    </m:oMath>
                  </m:oMathPara>
                </a14:m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l-GR" dirty="0" smtClean="0"/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4022008"/>
                <a:ext cx="4937760" cy="2067898"/>
              </a:xfrm>
              <a:prstGeom prst="rect">
                <a:avLst/>
              </a:prstGeom>
              <a:blipFill rotWithShape="0">
                <a:blip r:embed="rId3"/>
                <a:stretch>
                  <a:fillRect l="-2963" t="-3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10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652" y="1"/>
            <a:ext cx="8616696" cy="627278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7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Συμπεράσματα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01952"/>
            <a:ext cx="10147152" cy="264916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73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97280" y="4901184"/>
            <a:ext cx="4998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l-GR" sz="2400" dirty="0" smtClean="0"/>
              <a:t>Ευσταθές σύστημα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l-GR" sz="2400" dirty="0" smtClean="0"/>
              <a:t>Ακολουθούμε την καμπύλη εισόδου</a:t>
            </a:r>
            <a:endParaRPr lang="el-GR" sz="2400" dirty="0"/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l-GR" sz="2400" dirty="0" smtClean="0"/>
              <a:t>Εκτός ορίων 2.5%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242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Βιβλιογραφία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J, C. P., &amp; T, T. L. (2000). Linear Dynamic Modeling of a </a:t>
            </a:r>
            <a:r>
              <a:rPr lang="en-US" dirty="0" err="1"/>
              <a:t>Uni</a:t>
            </a:r>
            <a:r>
              <a:rPr lang="en-US" dirty="0"/>
              <a:t>-axial-servo Hydraulic Shaking Table System. Earthquake Engineering and Structural Dynamics, 1375-1404.</a:t>
            </a:r>
          </a:p>
          <a:p>
            <a:r>
              <a:rPr lang="en-US" dirty="0"/>
              <a:t>Ltd, A. M. (</a:t>
            </a:r>
            <a:r>
              <a:rPr lang="en-US" dirty="0" err="1"/>
              <a:t>n.d.</a:t>
            </a:r>
            <a:r>
              <a:rPr lang="en-US" dirty="0"/>
              <a:t>). Industrial Series LVDT Displacement </a:t>
            </a:r>
            <a:r>
              <a:rPr lang="en-US" dirty="0" err="1"/>
              <a:t>transduser</a:t>
            </a:r>
            <a:r>
              <a:rPr lang="en-US" dirty="0"/>
              <a:t>. Retrieved from lvdt.co.uk: http://www.lvdt.co.uk/displacement-sensors/AML-IE.pdf</a:t>
            </a:r>
          </a:p>
          <a:p>
            <a:r>
              <a:rPr lang="en-US" dirty="0" err="1"/>
              <a:t>Trombetti</a:t>
            </a:r>
            <a:r>
              <a:rPr lang="en-US" dirty="0"/>
              <a:t>, T. (1998). Experimental/Analytical Approaches to Modelling Calibrating and Optimizing Shaking Table Dynamics for Structural Dynamics Applications. Texas.</a:t>
            </a:r>
          </a:p>
          <a:p>
            <a:r>
              <a:rPr lang="el-GR" dirty="0"/>
              <a:t>Κωστόπουλος, ΘΚ. Ν. (2009). Υδραυλικά και Πνευματικά συστήματα. Αθήνα: Εκδώσεις Συμεών.</a:t>
            </a:r>
          </a:p>
          <a:p>
            <a:endParaRPr lang="el-GR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questions-fi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328613"/>
            <a:ext cx="10158412" cy="577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Questions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649413"/>
            <a:ext cx="1770062" cy="177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Questions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325" y="2060575"/>
            <a:ext cx="1754188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Questions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813" y="566738"/>
            <a:ext cx="4429125" cy="621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Questions9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075" y="4630738"/>
            <a:ext cx="1317625" cy="131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Questions1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550" y="187325"/>
            <a:ext cx="1538288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5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FFFFFF"/>
                </a:solidFill>
              </a:rPr>
              <a:t>30/3/2015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l-GR" smtClean="0"/>
              <a:t>ΣΧΕΔΙΑΣΜΟΣ ΚΑΙ ΕΛΕΓΧΟΣ ΥΔΡΑΥΛΙΚΟΥ ΣΥΣΤΗΜΑΤΟΣ ΣΕΙΣΜΙΚΗΣ ΤΡΑΠΕΖΑΣ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122141-8F15-4C3A-907D-19CF9D8AF1DC}" type="slidenum">
              <a:rPr lang="en-US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-263524" y="623094"/>
            <a:ext cx="8229600" cy="1143001"/>
          </a:xfr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l-GR" sz="8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Ερωτήσεις</a:t>
            </a:r>
            <a:r>
              <a:rPr lang="el-GR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  <a:endParaRPr 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Questions4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0" y="4367213"/>
            <a:ext cx="1354138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Questions5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8" y="3930650"/>
            <a:ext cx="1731962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6357750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Διαμόρφωση - προδιαγραφές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b="1" dirty="0" smtClean="0"/>
              <a:t>Διαμόρφωση τράπεζας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l-GR" dirty="0" smtClean="0"/>
              <a:t>    Διαμόρφωση διάτρητης τράπεζας με σκοπό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dirty="0" smtClean="0"/>
              <a:t>τη μείωση του βάρους της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l-GR" dirty="0" smtClean="0"/>
              <a:t>τη δυνατότητα πρόσδεσης του κτιρίου με χρήση γωνιών σε διάφορες θέσεις</a:t>
            </a:r>
          </a:p>
          <a:p>
            <a:pPr marL="342900" lvl="1" indent="-34290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l-GR" sz="2000" dirty="0" smtClean="0"/>
              <a:t>Διαστάσεις:	</a:t>
            </a:r>
            <a:endParaRPr lang="en-US" sz="2000" dirty="0" smtClean="0"/>
          </a:p>
          <a:p>
            <a:pPr marL="525780" lvl="2" indent="-34290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ü"/>
            </a:pPr>
            <a:r>
              <a:rPr lang="el-GR" sz="1800" dirty="0" smtClean="0"/>
              <a:t>Βάση:	3.</a:t>
            </a:r>
            <a:r>
              <a:rPr lang="en-US" sz="1800" dirty="0" smtClean="0"/>
              <a:t>6x3.6x0.04 m</a:t>
            </a:r>
            <a:r>
              <a:rPr lang="en-US" sz="1800" baseline="30000" dirty="0" smtClean="0"/>
              <a:t>3</a:t>
            </a:r>
            <a:endParaRPr lang="el-GR" sz="1800" baseline="30000" dirty="0" smtClean="0"/>
          </a:p>
          <a:p>
            <a:pPr marL="468630" lvl="2" indent="-28575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ü"/>
            </a:pPr>
            <a:r>
              <a:rPr lang="el-GR" sz="1800" dirty="0" smtClean="0"/>
              <a:t> Οπές:	</a:t>
            </a:r>
            <a:r>
              <a:rPr lang="en-US" sz="1800" dirty="0" smtClean="0"/>
              <a:t>ø</a:t>
            </a:r>
            <a:r>
              <a:rPr lang="el-GR" sz="1800" dirty="0" smtClean="0"/>
              <a:t>36</a:t>
            </a:r>
            <a:r>
              <a:rPr lang="en-US" sz="1800" dirty="0" smtClean="0"/>
              <a:t>mm</a:t>
            </a:r>
          </a:p>
          <a:p>
            <a:pPr marL="342900" lvl="1" indent="-34290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l-GR" sz="2000" dirty="0" smtClean="0"/>
              <a:t>Υλικό:	</a:t>
            </a:r>
            <a:r>
              <a:rPr lang="el-GR" sz="1600" dirty="0" smtClean="0"/>
              <a:t>Χάλυβας </a:t>
            </a:r>
            <a:r>
              <a:rPr lang="en-US" sz="1600" dirty="0" smtClean="0"/>
              <a:t>St70</a:t>
            </a:r>
            <a:endParaRPr lang="el-GR" dirty="0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106" y="3361386"/>
            <a:ext cx="4878365" cy="280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2622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Σχεδιασμός και έλεγχος υδραυλικού συστήματος σεισμικής τράπεζας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Εισαγωγή – προτεινόμενες λύσεις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Σχεδιασμός σεισμικής τράπεζας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Σχεδιασμός </a:t>
            </a:r>
            <a:r>
              <a:rPr lang="el-GR" sz="2800" dirty="0"/>
              <a:t>υ</a:t>
            </a:r>
            <a:r>
              <a:rPr lang="el-GR" sz="2800" dirty="0" smtClean="0"/>
              <a:t>δραυλικής εγκατάστασης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Έλεγχος</a:t>
            </a:r>
            <a:r>
              <a:rPr lang="el-GR" sz="3000" dirty="0" smtClean="0"/>
              <a:t> υδραυλικής εγκατάστασης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30/3/2015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smtClean="0"/>
              <a:t>ΣΧΕΔΙΑΣΜΟΣ ΚΑΙ ΕΛΕΓΧΟΣ ΥΔΡΑΥΛΙΚΟΥ ΣΥΣΤΗΜΑΤΟΣ ΣΕΙΣΜΙΚΗΣ ΤΡΑΠΕΖΑΣ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C97-6745-4C08-8067-EDB432534B8E}" type="slidenum">
              <a:rPr lang="en-US" smtClean="0"/>
              <a:t>9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235911" y="2302646"/>
            <a:ext cx="1289154" cy="774913"/>
            <a:chOff x="6234441" y="2061480"/>
            <a:chExt cx="1275632" cy="1439791"/>
          </a:xfrm>
        </p:grpSpPr>
        <p:sp>
          <p:nvSpPr>
            <p:cNvPr id="7" name="Left Brace 6"/>
            <p:cNvSpPr/>
            <p:nvPr/>
          </p:nvSpPr>
          <p:spPr>
            <a:xfrm>
              <a:off x="7183749" y="2061480"/>
              <a:ext cx="326324" cy="1439791"/>
            </a:xfrm>
            <a:prstGeom prst="leftBrac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endCxn id="7" idx="1"/>
            </p:cNvCxnSpPr>
            <p:nvPr/>
          </p:nvCxnSpPr>
          <p:spPr>
            <a:xfrm>
              <a:off x="6234441" y="2777125"/>
              <a:ext cx="949308" cy="425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7360173" y="2272316"/>
            <a:ext cx="4380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Διαμόρφωση τράπεζας</a:t>
            </a:r>
          </a:p>
          <a:p>
            <a:pPr marL="342900" indent="-34290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el-GR" sz="2400" dirty="0" smtClean="0"/>
              <a:t>Προσομοιώσεις </a:t>
            </a:r>
            <a:r>
              <a:rPr lang="en-US" sz="2400" dirty="0" smtClean="0"/>
              <a:t>SolidWorks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195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"/>
    </mc:Choice>
    <mc:Fallback xmlns="">
      <p:transition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2096</TotalTime>
  <Words>3489</Words>
  <Application>Microsoft Office PowerPoint</Application>
  <PresentationFormat>Widescreen</PresentationFormat>
  <Paragraphs>1247</Paragraphs>
  <Slides>75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Retrospect</vt:lpstr>
      <vt:lpstr>Υδραυλικά και Πνευματικά Συστήματα - Σχεδιασμός και έλεγχος υδραυλικού συστήματος σεισμικής τράπεζας</vt:lpstr>
      <vt:lpstr>Σχεδιασμός και έλεγχος υδραυλικού συστήματος σεισμικής τράπεζας</vt:lpstr>
      <vt:lpstr>Εισαγωγή – Προτεινόμενες λύσεις</vt:lpstr>
      <vt:lpstr>Εισαγωγή – Προτεινόμενες λύσεις</vt:lpstr>
      <vt:lpstr>Σχεδιασμός και έλεγχος υδραυλικού συστήματος σεισμικής τράπεζας</vt:lpstr>
      <vt:lpstr>Σχεδιασμός και έλεγχος υδραυλικού συστήματος σεισμικής τράπεζας</vt:lpstr>
      <vt:lpstr>Διαμόρφωση - προδιαγραφές</vt:lpstr>
      <vt:lpstr>Διαμόρφωση - προδιαγραφές</vt:lpstr>
      <vt:lpstr>Σχεδιασμός και έλεγχος υδραυλικού συστήματος σεισμικής τράπεζας</vt:lpstr>
      <vt:lpstr>Στατική Ανάλυση</vt:lpstr>
      <vt:lpstr>Ανάλυση Ιδιοσυχνοτήτων</vt:lpstr>
      <vt:lpstr>Ανάλυση Ιδιοσυχνοτήτων</vt:lpstr>
      <vt:lpstr>Σχεδιασμός και έλεγχος υδραυλικού συστήματος σεισμικής τράπεζας</vt:lpstr>
      <vt:lpstr>Σχεδιασμός και έλεγχος υδραυλικού συστήματος σεισμικής τράπεζας</vt:lpstr>
      <vt:lpstr>Σχεδιασμός υδραυλικού επενεργητή</vt:lpstr>
      <vt:lpstr>Σχεδιασμός υδραυλικού επενεργητή</vt:lpstr>
      <vt:lpstr>Σχεδιασμός υδραυλικού επενεργητή</vt:lpstr>
      <vt:lpstr>Σχεδιασμός υδραυλικού επενεργητή</vt:lpstr>
      <vt:lpstr>Σχεδιασμός υδραυλικού επενεργητή</vt:lpstr>
      <vt:lpstr>Σχεδιασμός υδραυλικού επενεργητή</vt:lpstr>
      <vt:lpstr>Σχεδιασμός υδραυλικού επενεργητή</vt:lpstr>
      <vt:lpstr>Σχεδιασμός υδραυλικού επενεργητή</vt:lpstr>
      <vt:lpstr>Σχεδιασμός υδραυλικού επενεργητή</vt:lpstr>
      <vt:lpstr>Σχεδιασμός υδραυλικού επενεργητή</vt:lpstr>
      <vt:lpstr>Σχεδιασμός υδραυλικού επενεργητή</vt:lpstr>
      <vt:lpstr>Σχεδιασμός υδραυλικού επενεργητή</vt:lpstr>
      <vt:lpstr>Σχεδιασμός υδραυλικού επενεργητή</vt:lpstr>
      <vt:lpstr>Σχεδιασμός υδραυλικού επενεργητή</vt:lpstr>
      <vt:lpstr>Σχεδιασμός και έλεγχος υδραυλικού συστήματος σεισμικής τράπεζας</vt:lpstr>
      <vt:lpstr>Σύνδεση τράπεζας - κυλίνδρων</vt:lpstr>
      <vt:lpstr>Σχεδιασμός και έλεγχος υδραυλικού συστήματος σεισμικής τράπεζας</vt:lpstr>
      <vt:lpstr>PowerPoint Presentation</vt:lpstr>
      <vt:lpstr>Σχεδιασμός υδραυλικού κυκλώματος</vt:lpstr>
      <vt:lpstr>Σχεδιασμός υδραυλικού κυκλώματος</vt:lpstr>
      <vt:lpstr>Σχεδιασμός υδραυλικού κυκλώματος</vt:lpstr>
      <vt:lpstr>Σχεδιασμός υδραυλικού κυκλώματος</vt:lpstr>
      <vt:lpstr>Σχεδιασμός υδραυλικού κυκλώματος</vt:lpstr>
      <vt:lpstr>Σχεδιασμός υδραυλικού κυκλώματος</vt:lpstr>
      <vt:lpstr>Σχεδιασμός υδραυλικού κυκλώματος</vt:lpstr>
      <vt:lpstr>Σχεδιασμός υδραυλικού κυκλώματος</vt:lpstr>
      <vt:lpstr>Σχεδιασμός υδραυλικού κυκλώματος</vt:lpstr>
      <vt:lpstr>Σχεδιασμός υδραυλικού κυκλώματος</vt:lpstr>
      <vt:lpstr>Σχεδιασμός υδραυλικού κυκλώματος</vt:lpstr>
      <vt:lpstr>Υδραυλική εγκατάσταση</vt:lpstr>
      <vt:lpstr>Σχεδιασμός υδραυλικού κυκλώματος</vt:lpstr>
      <vt:lpstr>Σχεδιασμός υδραυλικού κυκλώματος</vt:lpstr>
      <vt:lpstr>Σχεδιασμός υδραυλικού κυκλώματος</vt:lpstr>
      <vt:lpstr>Σχεδιασμός υδραυλικού κυκλώματος</vt:lpstr>
      <vt:lpstr>Σχεδιασμός υδραυλικού κυκλώματος</vt:lpstr>
      <vt:lpstr>Σχεδιασμός υδραυλικού κυκλώματος</vt:lpstr>
      <vt:lpstr>Σχεδιασμός υδραυλικού κυκλώματος</vt:lpstr>
      <vt:lpstr>Σχεδιασμός υδραυλικού κυκλώματος</vt:lpstr>
      <vt:lpstr>Σχεδιασμός υδραυλικού κυκλώματος</vt:lpstr>
      <vt:lpstr>Σχεδιασμός υδραυλικού κυκλώματος</vt:lpstr>
      <vt:lpstr>Σχεδιασμός υδραυλικού κυκλώματος</vt:lpstr>
      <vt:lpstr>Σχεδιασμός υδραυλικού κυκλώματος</vt:lpstr>
      <vt:lpstr>Σχεδιασμός υδραυλικού κυκλώματος</vt:lpstr>
      <vt:lpstr>Σχεδιασμός και έλεγχος υδραυλικού συστήματος σεισμικής τράπεζας</vt:lpstr>
      <vt:lpstr>Σχεδιασμός και έλεγχος υδραυλικού συστήματος σεισμικής τράπεζας</vt:lpstr>
      <vt:lpstr>Στόχοι συστήματος ελέγχου</vt:lpstr>
      <vt:lpstr>Μοντελοποίηση συστήματος ελέγχου</vt:lpstr>
      <vt:lpstr>Μοντελοποίηση συστήματος ελέγχου</vt:lpstr>
      <vt:lpstr>Μοντελοποίηση συστήματος ελέγχου</vt:lpstr>
      <vt:lpstr>Μοντελοποίηση συστήματος ελέγχου</vt:lpstr>
      <vt:lpstr>Σχεδιασμός και έλεγχος υδραυλικού συστήματος σεισμικής τράπεζας</vt:lpstr>
      <vt:lpstr>Σχεδιασμός Ελεγκτή</vt:lpstr>
      <vt:lpstr>Συνάρτηση μεταφοράς Κ.Β.</vt:lpstr>
      <vt:lpstr>Σχεδιασμός και έλεγχος υδραυλικού συστήματος σεισμικής τράπεζας</vt:lpstr>
      <vt:lpstr>PowerPoint Presentation</vt:lpstr>
      <vt:lpstr>Χρονική καθυστέρηση</vt:lpstr>
      <vt:lpstr>Ρύθμιση Ελεγκτή (Tuning)</vt:lpstr>
      <vt:lpstr>PowerPoint Presentation</vt:lpstr>
      <vt:lpstr>Συμπεράσματα</vt:lpstr>
      <vt:lpstr>Βιβλιογραφία</vt:lpstr>
      <vt:lpstr>Ερωτήσεις;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Συγκολλήσεις – χυτεύσεις Χύτευση χαμηλής χύτευσης</dc:title>
  <dc:creator>nick</dc:creator>
  <cp:lastModifiedBy>nick</cp:lastModifiedBy>
  <cp:revision>191</cp:revision>
  <dcterms:created xsi:type="dcterms:W3CDTF">2015-03-13T15:55:22Z</dcterms:created>
  <dcterms:modified xsi:type="dcterms:W3CDTF">2015-03-29T17:02:54Z</dcterms:modified>
</cp:coreProperties>
</file>